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7" r:id="rId11"/>
    <p:sldId id="268" r:id="rId12"/>
    <p:sldId id="269" r:id="rId13"/>
    <p:sldId id="270" r:id="rId14"/>
    <p:sldId id="271" r:id="rId15"/>
    <p:sldId id="273" r:id="rId16"/>
    <p:sldId id="264" r:id="rId17"/>
    <p:sldId id="274" r:id="rId18"/>
    <p:sldId id="275" r:id="rId19"/>
    <p:sldId id="272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65" r:id="rId28"/>
  </p:sldIdLst>
  <p:sldSz cx="18288000" cy="10287000"/>
  <p:notesSz cx="18288000" cy="10287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58"/>
  </p:normalViewPr>
  <p:slideViewPr>
    <p:cSldViewPr snapToGrid="0">
      <p:cViewPr varScale="1">
        <p:scale>
          <a:sx n="44" d="100"/>
          <a:sy n="44" d="100"/>
        </p:scale>
        <p:origin x="62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</p:bodyStyle>
    <p:otherStyle>
      <a:defPPr>
        <a:defRPr lang="en-US"/>
      </a:def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4" name="Rectangle"/>
          <p:cNvSpPr/>
          <p:nvPr/>
        </p:nvSpPr>
        <p:spPr>
          <a:xfrm>
            <a:off x="-3810000" y="-6191250"/>
            <a:ext cx="15240000" cy="1524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6B9CC9">
                  <a:alpha val="55000"/>
                </a:srgbClr>
              </a:gs>
              <a:gs pos="100000">
                <a:srgbClr val="6B9CC9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5" name="Rectangle"/>
          <p:cNvSpPr/>
          <p:nvPr/>
        </p:nvSpPr>
        <p:spPr>
          <a:xfrm>
            <a:off x="8572500" y="4000500"/>
            <a:ext cx="14287500" cy="142875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5C27A">
                  <a:alpha val="50000"/>
                </a:srgbClr>
              </a:gs>
              <a:gs pos="100000">
                <a:srgbClr val="F5C27A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Rectangle"/>
          <p:cNvSpPr/>
          <p:nvPr/>
        </p:nvSpPr>
        <p:spPr>
          <a:xfrm>
            <a:off x="609600" y="55245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121212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Box"/>
          <p:cNvSpPr txBox="1"/>
          <p:nvPr/>
        </p:nvSpPr>
        <p:spPr>
          <a:xfrm>
            <a:off x="876300" y="457200"/>
            <a:ext cx="2251472" cy="342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75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PYTHON · 学习笔记</a:t>
            </a:r>
          </a:p>
        </p:txBody>
      </p:sp>
      <p:sp>
        <p:nvSpPr>
          <p:cNvPr id="8" name="TextBox"/>
          <p:cNvSpPr txBox="1"/>
          <p:nvPr/>
        </p:nvSpPr>
        <p:spPr>
          <a:xfrm>
            <a:off x="1143000" y="2857500"/>
            <a:ext cx="3512420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STUDY NOTES · 结课学习汇报</a:t>
            </a:r>
          </a:p>
        </p:txBody>
      </p:sp>
      <p:sp>
        <p:nvSpPr>
          <p:cNvPr id="9" name="TextBox"/>
          <p:cNvSpPr txBox="1"/>
          <p:nvPr/>
        </p:nvSpPr>
        <p:spPr>
          <a:xfrm>
            <a:off x="1143000" y="3314700"/>
            <a:ext cx="7600874" cy="11430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9000"/>
              </a:lnSpc>
            </a:pPr>
            <a:r>
              <a:rPr lang="zh-CN" sz="780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Python 学习笔记</a:t>
            </a:r>
          </a:p>
        </p:txBody>
      </p:sp>
      <p:sp>
        <p:nvSpPr>
          <p:cNvPr id="10" name="TextBox"/>
          <p:cNvSpPr txBox="1"/>
          <p:nvPr/>
        </p:nvSpPr>
        <p:spPr>
          <a:xfrm>
            <a:off x="1143000" y="4876800"/>
            <a:ext cx="6516528" cy="4000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150"/>
              </a:lnSpc>
            </a:pPr>
            <a:r>
              <a:rPr lang="zh-CN" sz="22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基于 嵩天《Python 语言程序设计基础（第 2 版）》</a:t>
            </a:r>
          </a:p>
        </p:txBody>
      </p:sp>
      <p:sp>
        <p:nvSpPr>
          <p:cNvPr id="11" name="TextBox"/>
          <p:cNvSpPr txBox="1"/>
          <p:nvPr/>
        </p:nvSpPr>
        <p:spPr>
          <a:xfrm>
            <a:off x="1143000" y="5353050"/>
            <a:ext cx="5431822" cy="4000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150"/>
              </a:lnSpc>
            </a:pPr>
            <a:r>
              <a:rPr lang="zh-CN" sz="22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九章知识 · 16 个实践案例 · 7 个常用模块</a:t>
            </a:r>
          </a:p>
        </p:txBody>
      </p:sp>
      <p:sp>
        <p:nvSpPr>
          <p:cNvPr id="12" name="TextBox"/>
          <p:cNvSpPr txBox="1"/>
          <p:nvPr/>
        </p:nvSpPr>
        <p:spPr>
          <a:xfrm>
            <a:off x="1143000" y="8382000"/>
            <a:ext cx="1297067" cy="342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75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2026 年 9 月</a:t>
            </a:r>
          </a:p>
        </p:txBody>
      </p:sp>
      <p:sp>
        <p:nvSpPr>
          <p:cNvPr id="13" name="TextBox"/>
          <p:cNvSpPr txBox="1"/>
          <p:nvPr/>
        </p:nvSpPr>
        <p:spPr>
          <a:xfrm>
            <a:off x="1295400" y="6724650"/>
            <a:ext cx="952500" cy="342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75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学习笔记</a:t>
            </a:r>
          </a:p>
        </p:txBody>
      </p:sp>
      <p:sp>
        <p:nvSpPr>
          <p:cNvPr id="14" name="Rectangle"/>
          <p:cNvSpPr/>
          <p:nvPr/>
        </p:nvSpPr>
        <p:spPr>
          <a:xfrm>
            <a:off x="1147763" y="6577013"/>
            <a:ext cx="1247775" cy="638175"/>
          </a:xfrm>
          <a:prstGeom prst="roundRect">
            <a:avLst>
              <a:gd name="adj" fmla="val 50000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Box"/>
          <p:cNvSpPr txBox="1"/>
          <p:nvPr/>
        </p:nvSpPr>
        <p:spPr>
          <a:xfrm>
            <a:off x="2705100" y="6724650"/>
            <a:ext cx="714375" cy="342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75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题外话</a:t>
            </a:r>
          </a:p>
        </p:txBody>
      </p:sp>
      <p:sp>
        <p:nvSpPr>
          <p:cNvPr id="16" name="Rectangle"/>
          <p:cNvSpPr/>
          <p:nvPr/>
        </p:nvSpPr>
        <p:spPr>
          <a:xfrm>
            <a:off x="2557463" y="6577013"/>
            <a:ext cx="1009650" cy="638175"/>
          </a:xfrm>
          <a:prstGeom prst="roundRect">
            <a:avLst>
              <a:gd name="adj" fmla="val 50000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Box"/>
          <p:cNvSpPr txBox="1"/>
          <p:nvPr/>
        </p:nvSpPr>
        <p:spPr>
          <a:xfrm>
            <a:off x="3876675" y="6724650"/>
            <a:ext cx="476250" cy="342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75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后记</a:t>
            </a:r>
          </a:p>
        </p:txBody>
      </p:sp>
      <p:sp>
        <p:nvSpPr>
          <p:cNvPr id="18" name="Rectangle"/>
          <p:cNvSpPr/>
          <p:nvPr/>
        </p:nvSpPr>
        <p:spPr>
          <a:xfrm>
            <a:off x="3729038" y="6577013"/>
            <a:ext cx="771525" cy="638175"/>
          </a:xfrm>
          <a:prstGeom prst="roundRect">
            <a:avLst>
              <a:gd name="adj" fmla="val 50000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19" name="Rectangle"/>
          <p:cNvSpPr/>
          <p:nvPr/>
        </p:nvSpPr>
        <p:spPr>
          <a:xfrm>
            <a:off x="10096500" y="2095500"/>
            <a:ext cx="7239000" cy="4514850"/>
          </a:xfrm>
          <a:prstGeom prst="roundRect">
            <a:avLst>
              <a:gd name="adj" fmla="val 10126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0" name="Rectangle"/>
          <p:cNvSpPr/>
          <p:nvPr/>
        </p:nvSpPr>
        <p:spPr>
          <a:xfrm>
            <a:off x="10363200" y="2362200"/>
            <a:ext cx="6705600" cy="3981450"/>
          </a:xfrm>
          <a:prstGeom prst="roundRect">
            <a:avLst>
              <a:gd name="adj" fmla="val 6698"/>
            </a:avLst>
          </a:prstGeom>
          <a:solidFill>
            <a:srgbClr val="11111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1" name="TextBox"/>
          <p:cNvSpPr txBox="1"/>
          <p:nvPr/>
        </p:nvSpPr>
        <p:spPr>
          <a:xfrm>
            <a:off x="10648950" y="2647950"/>
            <a:ext cx="2331720" cy="3048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B9BCA"/>
                </a:solidFill>
                <a:latin typeface="JetBrains Mono"/>
                <a:ea typeface="JetBrains Mono"/>
                <a:cs typeface="JetBrains Mono"/>
              </a:rPr>
              <a:t>01_temperature.py</a:t>
            </a:r>
          </a:p>
        </p:txBody>
      </p:sp>
      <p:sp>
        <p:nvSpPr>
          <p:cNvPr id="22" name="TextBox"/>
          <p:cNvSpPr txBox="1"/>
          <p:nvPr/>
        </p:nvSpPr>
        <p:spPr>
          <a:xfrm>
            <a:off x="10648950" y="3143250"/>
            <a:ext cx="6134100" cy="291465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2550"/>
              </a:lnSpc>
            </a:pPr>
            <a:r>
              <a:rPr lang="zh-CN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TempStr = input("请输入带有符号的温度值: ")</a:t>
            </a:r>
          </a:p>
          <a:p>
            <a:pPr>
              <a:lnSpc>
                <a:spcPts val="2550"/>
              </a:lnSpc>
            </a:pPr>
            <a:r>
              <a:rPr lang="en-US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if TempStr[-1] in ["F", "f"]:</a:t>
            </a:r>
          </a:p>
          <a:p>
            <a:pPr>
              <a:lnSpc>
                <a:spcPts val="2550"/>
              </a:lnSpc>
            </a:pPr>
            <a:r>
              <a:rPr lang="en-US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C = (float(TempStr[0:-1]) - 32) / 1.8</a:t>
            </a:r>
          </a:p>
          <a:p>
            <a:pPr>
              <a:lnSpc>
                <a:spcPts val="2550"/>
              </a:lnSpc>
            </a:pPr>
            <a:r>
              <a:rPr lang="zh-CN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print("转换后的温度是{:.2f}C".format(C))</a:t>
            </a:r>
          </a:p>
          <a:p>
            <a:pPr>
              <a:lnSpc>
                <a:spcPts val="2550"/>
              </a:lnSpc>
            </a:pPr>
            <a:r>
              <a:rPr lang="en-US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elif TempStr[-1] in ["C", "c"]:</a:t>
            </a:r>
          </a:p>
          <a:p>
            <a:pPr>
              <a:lnSpc>
                <a:spcPts val="2550"/>
              </a:lnSpc>
            </a:pPr>
            <a:r>
              <a:rPr lang="en-US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F = 1.8 * float(TempStr[0:-1]) + 32</a:t>
            </a:r>
          </a:p>
          <a:p>
            <a:pPr>
              <a:lnSpc>
                <a:spcPts val="2550"/>
              </a:lnSpc>
            </a:pPr>
            <a:r>
              <a:rPr lang="zh-CN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print("转换后的温度是{:.2f}F".format(F))</a:t>
            </a:r>
          </a:p>
          <a:p>
            <a:pPr>
              <a:lnSpc>
                <a:spcPts val="2550"/>
              </a:lnSpc>
            </a:pPr>
            <a:r>
              <a:rPr lang="en-US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else:</a:t>
            </a:r>
          </a:p>
          <a:p>
            <a:pPr>
              <a:lnSpc>
                <a:spcPts val="2550"/>
              </a:lnSpc>
            </a:pPr>
            <a:r>
              <a:rPr lang="zh-CN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print("输入格式错误")</a:t>
            </a:r>
          </a:p>
        </p:txBody>
      </p:sp>
      <p:sp>
        <p:nvSpPr>
          <p:cNvPr id="23" name="Rectangle"/>
          <p:cNvSpPr/>
          <p:nvPr/>
        </p:nvSpPr>
        <p:spPr>
          <a:xfrm>
            <a:off x="10134600" y="2133600"/>
            <a:ext cx="7162800" cy="4438650"/>
          </a:xfrm>
          <a:prstGeom prst="roundRect">
            <a:avLst>
              <a:gd name="adj" fmla="val 9442"/>
            </a:avLst>
          </a:prstGeom>
          <a:noFill/>
          <a:ln w="76200">
            <a:solidFill>
              <a:srgbClr val="121212"/>
            </a:solidFill>
            <a:miter lim="400000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4" name="Rectangle"/>
          <p:cNvSpPr/>
          <p:nvPr/>
        </p:nvSpPr>
        <p:spPr>
          <a:xfrm>
            <a:off x="-3810000" y="-6191250"/>
            <a:ext cx="15240000" cy="1524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6B9CC9">
                  <a:alpha val="55000"/>
                </a:srgbClr>
              </a:gs>
              <a:gs pos="100000">
                <a:srgbClr val="6B9CC9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5" name="Rectangle"/>
          <p:cNvSpPr/>
          <p:nvPr/>
        </p:nvSpPr>
        <p:spPr>
          <a:xfrm>
            <a:off x="8572500" y="4000500"/>
            <a:ext cx="14287500" cy="142875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5C27A">
                  <a:alpha val="50000"/>
                </a:srgbClr>
              </a:gs>
              <a:gs pos="100000">
                <a:srgbClr val="F5C27A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Rectangle"/>
          <p:cNvSpPr/>
          <p:nvPr/>
        </p:nvSpPr>
        <p:spPr>
          <a:xfrm>
            <a:off x="609600" y="55245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121212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Box"/>
          <p:cNvSpPr txBox="1"/>
          <p:nvPr/>
        </p:nvSpPr>
        <p:spPr>
          <a:xfrm>
            <a:off x="876300" y="457200"/>
            <a:ext cx="2251472" cy="342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75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PYTHON · 学习笔记</a:t>
            </a:r>
          </a:p>
        </p:txBody>
      </p:sp>
      <p:sp>
        <p:nvSpPr>
          <p:cNvPr id="8" name="TextBox"/>
          <p:cNvSpPr txBox="1"/>
          <p:nvPr/>
        </p:nvSpPr>
        <p:spPr>
          <a:xfrm>
            <a:off x="952500" y="1333500"/>
            <a:ext cx="2656294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CONTENTS · 汇报框架</a:t>
            </a:r>
          </a:p>
        </p:txBody>
      </p:sp>
      <p:sp>
        <p:nvSpPr>
          <p:cNvPr id="9" name="TextBox"/>
          <p:cNvSpPr txBox="1"/>
          <p:nvPr/>
        </p:nvSpPr>
        <p:spPr>
          <a:xfrm>
            <a:off x="952500" y="1714500"/>
            <a:ext cx="4800600" cy="6667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5250"/>
              </a:lnSpc>
            </a:pPr>
            <a:r>
              <a:rPr lang="zh-CN" sz="420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这份汇报分三个部分</a:t>
            </a:r>
          </a:p>
        </p:txBody>
      </p:sp>
      <p:sp>
        <p:nvSpPr>
          <p:cNvPr id="10" name="Rectangle"/>
          <p:cNvSpPr/>
          <p:nvPr/>
        </p:nvSpPr>
        <p:spPr>
          <a:xfrm>
            <a:off x="952500" y="3429000"/>
            <a:ext cx="5200650" cy="3810000"/>
          </a:xfrm>
          <a:prstGeom prst="roundRect">
            <a:avLst>
              <a:gd name="adj" fmla="val 2000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Box"/>
          <p:cNvSpPr txBox="1"/>
          <p:nvPr/>
        </p:nvSpPr>
        <p:spPr>
          <a:xfrm>
            <a:off x="1409700" y="3886200"/>
            <a:ext cx="972312" cy="9144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7200"/>
              </a:lnSpc>
            </a:pPr>
            <a:r>
              <a:rPr lang="en-US" sz="660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01</a:t>
            </a:r>
          </a:p>
        </p:txBody>
      </p:sp>
      <p:sp>
        <p:nvSpPr>
          <p:cNvPr id="12" name="TextBox"/>
          <p:cNvSpPr txBox="1"/>
          <p:nvPr/>
        </p:nvSpPr>
        <p:spPr>
          <a:xfrm>
            <a:off x="1409700" y="5029200"/>
            <a:ext cx="2400300" cy="4381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450"/>
              </a:lnSpc>
            </a:pPr>
            <a:r>
              <a:rPr lang="zh-CN" sz="270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学习笔记与成果</a:t>
            </a:r>
          </a:p>
        </p:txBody>
      </p:sp>
      <p:sp>
        <p:nvSpPr>
          <p:cNvPr id="13" name="TextBox"/>
          <p:cNvSpPr txBox="1"/>
          <p:nvPr/>
        </p:nvSpPr>
        <p:spPr>
          <a:xfrm>
            <a:off x="1409700" y="5695950"/>
            <a:ext cx="4197915" cy="7620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3000"/>
              </a:lnSpc>
            </a:pPr>
            <a:r>
              <a:rPr lang="zh-CN" sz="1950" dirty="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九章知识、16 个实践案例、7 个模块——整理成笔记</a:t>
            </a:r>
          </a:p>
        </p:txBody>
      </p:sp>
      <p:sp>
        <p:nvSpPr>
          <p:cNvPr id="14" name="Rectangle"/>
          <p:cNvSpPr/>
          <p:nvPr/>
        </p:nvSpPr>
        <p:spPr>
          <a:xfrm>
            <a:off x="957263" y="3433763"/>
            <a:ext cx="5191125" cy="3800475"/>
          </a:xfrm>
          <a:prstGeom prst="roundRect">
            <a:avLst>
              <a:gd name="adj" fmla="val 1879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15" name="Rectangle"/>
          <p:cNvSpPr/>
          <p:nvPr/>
        </p:nvSpPr>
        <p:spPr>
          <a:xfrm>
            <a:off x="6534150" y="3429000"/>
            <a:ext cx="5200650" cy="3810000"/>
          </a:xfrm>
          <a:prstGeom prst="roundRect">
            <a:avLst>
              <a:gd name="adj" fmla="val 2000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Box"/>
          <p:cNvSpPr txBox="1"/>
          <p:nvPr/>
        </p:nvSpPr>
        <p:spPr>
          <a:xfrm>
            <a:off x="6991350" y="3886200"/>
            <a:ext cx="972312" cy="9144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7200"/>
              </a:lnSpc>
            </a:pPr>
            <a:r>
              <a:rPr lang="en-US" sz="660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02</a:t>
            </a:r>
          </a:p>
        </p:txBody>
      </p:sp>
      <p:sp>
        <p:nvSpPr>
          <p:cNvPr id="17" name="TextBox"/>
          <p:cNvSpPr txBox="1"/>
          <p:nvPr/>
        </p:nvSpPr>
        <p:spPr>
          <a:xfrm>
            <a:off x="6991350" y="5029200"/>
            <a:ext cx="3926205" cy="4381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450"/>
              </a:lnSpc>
            </a:pPr>
            <a:r>
              <a:rPr lang="zh-CN" sz="270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题外话 · 为什么还学编程</a:t>
            </a:r>
          </a:p>
        </p:txBody>
      </p:sp>
      <p:sp>
        <p:nvSpPr>
          <p:cNvPr id="18" name="TextBox"/>
          <p:cNvSpPr txBox="1"/>
          <p:nvPr/>
        </p:nvSpPr>
        <p:spPr>
          <a:xfrm>
            <a:off x="6991350" y="5695950"/>
            <a:ext cx="4241006" cy="7620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3000"/>
              </a:lnSpc>
            </a:pPr>
            <a:r>
              <a:rPr lang="zh-CN" sz="19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AI 盛行的时代，为什么还要自己动手写代码</a:t>
            </a:r>
          </a:p>
        </p:txBody>
      </p:sp>
      <p:sp>
        <p:nvSpPr>
          <p:cNvPr id="19" name="Rectangle"/>
          <p:cNvSpPr/>
          <p:nvPr/>
        </p:nvSpPr>
        <p:spPr>
          <a:xfrm>
            <a:off x="6538913" y="3433763"/>
            <a:ext cx="5191125" cy="3800475"/>
          </a:xfrm>
          <a:prstGeom prst="roundRect">
            <a:avLst>
              <a:gd name="adj" fmla="val 1879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20" name="Rectangle"/>
          <p:cNvSpPr/>
          <p:nvPr/>
        </p:nvSpPr>
        <p:spPr>
          <a:xfrm>
            <a:off x="12115800" y="3429000"/>
            <a:ext cx="5200650" cy="3810000"/>
          </a:xfrm>
          <a:prstGeom prst="roundRect">
            <a:avLst>
              <a:gd name="adj" fmla="val 2000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1" name="TextBox"/>
          <p:cNvSpPr txBox="1"/>
          <p:nvPr/>
        </p:nvSpPr>
        <p:spPr>
          <a:xfrm>
            <a:off x="12573000" y="3886200"/>
            <a:ext cx="972312" cy="9144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7200"/>
              </a:lnSpc>
            </a:pPr>
            <a:r>
              <a:rPr lang="en-US" sz="660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03</a:t>
            </a:r>
          </a:p>
        </p:txBody>
      </p:sp>
      <p:sp>
        <p:nvSpPr>
          <p:cNvPr id="22" name="TextBox"/>
          <p:cNvSpPr txBox="1"/>
          <p:nvPr/>
        </p:nvSpPr>
        <p:spPr>
          <a:xfrm>
            <a:off x="12573000" y="5029200"/>
            <a:ext cx="685800" cy="4381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450"/>
              </a:lnSpc>
            </a:pPr>
            <a:r>
              <a:rPr lang="zh-CN" sz="270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后记</a:t>
            </a:r>
          </a:p>
        </p:txBody>
      </p:sp>
      <p:sp>
        <p:nvSpPr>
          <p:cNvPr id="23" name="TextBox"/>
          <p:cNvSpPr txBox="1"/>
          <p:nvPr/>
        </p:nvSpPr>
        <p:spPr>
          <a:xfrm>
            <a:off x="12573000" y="5695950"/>
            <a:ext cx="4073347" cy="7620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3000"/>
              </a:lnSpc>
            </a:pPr>
            <a:r>
              <a:rPr lang="zh-CN" sz="1950" dirty="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才疏学浅，望您指导反馈</a:t>
            </a:r>
          </a:p>
        </p:txBody>
      </p:sp>
      <p:sp>
        <p:nvSpPr>
          <p:cNvPr id="24" name="Rectangle"/>
          <p:cNvSpPr/>
          <p:nvPr/>
        </p:nvSpPr>
        <p:spPr>
          <a:xfrm>
            <a:off x="12120563" y="3433763"/>
            <a:ext cx="5191125" cy="3800475"/>
          </a:xfrm>
          <a:prstGeom prst="roundRect">
            <a:avLst>
              <a:gd name="adj" fmla="val 1879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25" name="Rectangle"/>
          <p:cNvSpPr/>
          <p:nvPr/>
        </p:nvSpPr>
        <p:spPr>
          <a:xfrm>
            <a:off x="952500" y="9391650"/>
            <a:ext cx="16383000" cy="9525"/>
          </a:xfrm>
          <a:prstGeom prst="rect">
            <a:avLst/>
          </a:prstGeom>
          <a:solidFill>
            <a:srgbClr val="121212">
              <a:alpha val="10000"/>
            </a:srgb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6" name="TextBox"/>
          <p:cNvSpPr txBox="1"/>
          <p:nvPr/>
        </p:nvSpPr>
        <p:spPr>
          <a:xfrm>
            <a:off x="952500" y="9534525"/>
            <a:ext cx="4018331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《Python 语言程序设计基础》学习笔记</a:t>
            </a:r>
          </a:p>
        </p:txBody>
      </p:sp>
      <p:sp>
        <p:nvSpPr>
          <p:cNvPr id="27" name="TextBox"/>
          <p:cNvSpPr txBox="1"/>
          <p:nvPr/>
        </p:nvSpPr>
        <p:spPr>
          <a:xfrm>
            <a:off x="17081753" y="9534525"/>
            <a:ext cx="253746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4" name="Rectangle"/>
          <p:cNvSpPr/>
          <p:nvPr/>
        </p:nvSpPr>
        <p:spPr>
          <a:xfrm>
            <a:off x="-3810000" y="-6191250"/>
            <a:ext cx="15240000" cy="1524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6B9CC9">
                  <a:alpha val="55000"/>
                </a:srgbClr>
              </a:gs>
              <a:gs pos="100000">
                <a:srgbClr val="6B9CC9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5" name="Rectangle"/>
          <p:cNvSpPr/>
          <p:nvPr/>
        </p:nvSpPr>
        <p:spPr>
          <a:xfrm>
            <a:off x="8572500" y="4000500"/>
            <a:ext cx="14287500" cy="142875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5C27A">
                  <a:alpha val="50000"/>
                </a:srgbClr>
              </a:gs>
              <a:gs pos="100000">
                <a:srgbClr val="F5C27A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Rectangle"/>
          <p:cNvSpPr/>
          <p:nvPr/>
        </p:nvSpPr>
        <p:spPr>
          <a:xfrm>
            <a:off x="609600" y="55245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121212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Box"/>
          <p:cNvSpPr txBox="1"/>
          <p:nvPr/>
        </p:nvSpPr>
        <p:spPr>
          <a:xfrm>
            <a:off x="876300" y="457200"/>
            <a:ext cx="2251472" cy="342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75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PYTHON · 学习笔记</a:t>
            </a:r>
          </a:p>
        </p:txBody>
      </p:sp>
      <p:sp>
        <p:nvSpPr>
          <p:cNvPr id="8" name="Rectangle"/>
          <p:cNvSpPr/>
          <p:nvPr/>
        </p:nvSpPr>
        <p:spPr>
          <a:xfrm>
            <a:off x="952500" y="3143250"/>
            <a:ext cx="57150" cy="609600"/>
          </a:xfrm>
          <a:prstGeom prst="roundRect">
            <a:avLst>
              <a:gd name="adj" fmla="val 50000"/>
            </a:avLst>
          </a:prstGeom>
          <a:solidFill>
            <a:srgbClr val="1A56DB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Box"/>
          <p:cNvSpPr txBox="1"/>
          <p:nvPr/>
        </p:nvSpPr>
        <p:spPr>
          <a:xfrm>
            <a:off x="1333500" y="3238500"/>
            <a:ext cx="375666" cy="46672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25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01</a:t>
            </a:r>
          </a:p>
        </p:txBody>
      </p:sp>
      <p:sp>
        <p:nvSpPr>
          <p:cNvPr id="10" name="TextBox"/>
          <p:cNvSpPr txBox="1"/>
          <p:nvPr/>
        </p:nvSpPr>
        <p:spPr>
          <a:xfrm>
            <a:off x="952500" y="4095750"/>
            <a:ext cx="6400800" cy="1104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8700"/>
              </a:lnSpc>
            </a:pPr>
            <a:r>
              <a:rPr lang="zh-CN" sz="720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学习笔记与成果</a:t>
            </a:r>
          </a:p>
        </p:txBody>
      </p:sp>
      <p:sp>
        <p:nvSpPr>
          <p:cNvPr id="11" name="TextBox"/>
          <p:cNvSpPr txBox="1"/>
          <p:nvPr/>
        </p:nvSpPr>
        <p:spPr>
          <a:xfrm>
            <a:off x="952500" y="5715000"/>
            <a:ext cx="7940707" cy="4381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450"/>
              </a:lnSpc>
            </a:pPr>
            <a:r>
              <a:rPr lang="zh-CN" sz="2250" dirty="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九章知识、16 个实践案例、7 个模块——整理成笔记</a:t>
            </a:r>
          </a:p>
        </p:txBody>
      </p:sp>
      <p:sp>
        <p:nvSpPr>
          <p:cNvPr id="12" name="Rectangle"/>
          <p:cNvSpPr/>
          <p:nvPr/>
        </p:nvSpPr>
        <p:spPr>
          <a:xfrm>
            <a:off x="11911013" y="2862263"/>
            <a:ext cx="4943475" cy="4943475"/>
          </a:xfrm>
          <a:prstGeom prst="roundRect">
            <a:avLst>
              <a:gd name="adj" fmla="val 50000"/>
            </a:avLst>
          </a:prstGeom>
          <a:noFill/>
          <a:ln w="9525">
            <a:solidFill>
              <a:srgbClr val="6B9CC9">
                <a:alpha val="6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13" name="Rectangle"/>
          <p:cNvSpPr/>
          <p:nvPr/>
        </p:nvSpPr>
        <p:spPr>
          <a:xfrm>
            <a:off x="952500" y="9391650"/>
            <a:ext cx="16383000" cy="9525"/>
          </a:xfrm>
          <a:prstGeom prst="rect">
            <a:avLst/>
          </a:prstGeom>
          <a:solidFill>
            <a:srgbClr val="121212">
              <a:alpha val="10000"/>
            </a:srgb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Box"/>
          <p:cNvSpPr txBox="1"/>
          <p:nvPr/>
        </p:nvSpPr>
        <p:spPr>
          <a:xfrm>
            <a:off x="952500" y="9534525"/>
            <a:ext cx="4018331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《Python 语言程序设计基础》学习笔记</a:t>
            </a:r>
          </a:p>
        </p:txBody>
      </p:sp>
      <p:sp>
        <p:nvSpPr>
          <p:cNvPr id="15" name="TextBox"/>
          <p:cNvSpPr txBox="1"/>
          <p:nvPr/>
        </p:nvSpPr>
        <p:spPr>
          <a:xfrm>
            <a:off x="17081753" y="9534525"/>
            <a:ext cx="253746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4" name="Rectangle"/>
          <p:cNvSpPr/>
          <p:nvPr/>
        </p:nvSpPr>
        <p:spPr>
          <a:xfrm>
            <a:off x="-3810000" y="-6191250"/>
            <a:ext cx="15240000" cy="1524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6B9CC9">
                  <a:alpha val="55000"/>
                </a:srgbClr>
              </a:gs>
              <a:gs pos="100000">
                <a:srgbClr val="6B9CC9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5" name="Rectangle"/>
          <p:cNvSpPr/>
          <p:nvPr/>
        </p:nvSpPr>
        <p:spPr>
          <a:xfrm>
            <a:off x="8572500" y="4000500"/>
            <a:ext cx="14287500" cy="142875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5C27A">
                  <a:alpha val="50000"/>
                </a:srgbClr>
              </a:gs>
              <a:gs pos="100000">
                <a:srgbClr val="F5C27A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Rectangle"/>
          <p:cNvSpPr/>
          <p:nvPr/>
        </p:nvSpPr>
        <p:spPr>
          <a:xfrm>
            <a:off x="609600" y="55245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121212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Box"/>
          <p:cNvSpPr txBox="1"/>
          <p:nvPr/>
        </p:nvSpPr>
        <p:spPr>
          <a:xfrm>
            <a:off x="876300" y="457200"/>
            <a:ext cx="2251472" cy="342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75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PYTHON · 学习笔记</a:t>
            </a:r>
          </a:p>
        </p:txBody>
      </p:sp>
      <p:sp>
        <p:nvSpPr>
          <p:cNvPr id="8" name="TextBox"/>
          <p:cNvSpPr txBox="1"/>
          <p:nvPr/>
        </p:nvSpPr>
        <p:spPr>
          <a:xfrm>
            <a:off x="952500" y="1333500"/>
            <a:ext cx="1350188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笔记 · 全景</a:t>
            </a:r>
          </a:p>
        </p:txBody>
      </p:sp>
      <p:sp>
        <p:nvSpPr>
          <p:cNvPr id="9" name="TextBox"/>
          <p:cNvSpPr txBox="1"/>
          <p:nvPr/>
        </p:nvSpPr>
        <p:spPr>
          <a:xfrm>
            <a:off x="952500" y="1714500"/>
            <a:ext cx="3200400" cy="6667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5250"/>
              </a:lnSpc>
            </a:pPr>
            <a:r>
              <a:rPr lang="zh-CN" sz="420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九章知识地图</a:t>
            </a:r>
          </a:p>
        </p:txBody>
      </p:sp>
      <p:sp>
        <p:nvSpPr>
          <p:cNvPr id="10" name="Rectangle"/>
          <p:cNvSpPr/>
          <p:nvPr/>
        </p:nvSpPr>
        <p:spPr>
          <a:xfrm>
            <a:off x="952500" y="3048000"/>
            <a:ext cx="3838575" cy="3467100"/>
          </a:xfrm>
          <a:prstGeom prst="roundRect">
            <a:avLst>
              <a:gd name="adj" fmla="val 2197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Box"/>
          <p:cNvSpPr txBox="1"/>
          <p:nvPr/>
        </p:nvSpPr>
        <p:spPr>
          <a:xfrm>
            <a:off x="1257300" y="3352800"/>
            <a:ext cx="984656" cy="342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2700"/>
              </a:lnSpc>
            </a:pPr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第 1-2 章</a:t>
            </a:r>
          </a:p>
        </p:txBody>
      </p:sp>
      <p:sp>
        <p:nvSpPr>
          <p:cNvPr id="12" name="TextBox"/>
          <p:cNvSpPr txBox="1"/>
          <p:nvPr/>
        </p:nvSpPr>
        <p:spPr>
          <a:xfrm>
            <a:off x="1257300" y="3867150"/>
            <a:ext cx="1295400" cy="4191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300"/>
              </a:lnSpc>
            </a:pPr>
            <a:r>
              <a:rPr lang="zh-CN" sz="255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建立认知</a:t>
            </a:r>
          </a:p>
        </p:txBody>
      </p:sp>
      <p:sp>
        <p:nvSpPr>
          <p:cNvPr id="13" name="TextBox"/>
          <p:cNvSpPr txBox="1"/>
          <p:nvPr/>
        </p:nvSpPr>
        <p:spPr>
          <a:xfrm>
            <a:off x="1257300" y="4457700"/>
            <a:ext cx="3228975" cy="17526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3450"/>
              </a:lnSpc>
            </a:pPr>
            <a:r>
              <a:rPr lang="zh-CN" sz="19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程序设计基本方法</a:t>
            </a:r>
          </a:p>
          <a:p>
            <a:pPr>
              <a:lnSpc>
                <a:spcPts val="3450"/>
              </a:lnSpc>
            </a:pPr>
            <a:r>
              <a:rPr lang="zh-CN" sz="19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开发环境与 IPO</a:t>
            </a:r>
          </a:p>
          <a:p>
            <a:pPr>
              <a:lnSpc>
                <a:spcPts val="3450"/>
              </a:lnSpc>
            </a:pPr>
            <a:r>
              <a:rPr lang="zh-CN" sz="19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语法元素与变量</a:t>
            </a:r>
          </a:p>
          <a:p>
            <a:pPr>
              <a:lnSpc>
                <a:spcPts val="3450"/>
              </a:lnSpc>
            </a:pPr>
            <a:r>
              <a:rPr lang="zh-CN" sz="19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turtle 绘图入门</a:t>
            </a:r>
          </a:p>
        </p:txBody>
      </p:sp>
      <p:sp>
        <p:nvSpPr>
          <p:cNvPr id="14" name="Rectangle"/>
          <p:cNvSpPr/>
          <p:nvPr/>
        </p:nvSpPr>
        <p:spPr>
          <a:xfrm>
            <a:off x="957263" y="3052763"/>
            <a:ext cx="3829050" cy="3457575"/>
          </a:xfrm>
          <a:prstGeom prst="roundRect">
            <a:avLst>
              <a:gd name="adj" fmla="val 2066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15" name="Rectangle"/>
          <p:cNvSpPr/>
          <p:nvPr/>
        </p:nvSpPr>
        <p:spPr>
          <a:xfrm>
            <a:off x="5133975" y="3048000"/>
            <a:ext cx="3838575" cy="3467100"/>
          </a:xfrm>
          <a:prstGeom prst="roundRect">
            <a:avLst>
              <a:gd name="adj" fmla="val 2197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Box"/>
          <p:cNvSpPr txBox="1"/>
          <p:nvPr/>
        </p:nvSpPr>
        <p:spPr>
          <a:xfrm>
            <a:off x="5438775" y="3352800"/>
            <a:ext cx="984656" cy="342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2700"/>
              </a:lnSpc>
            </a:pPr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第 3-4 章</a:t>
            </a:r>
          </a:p>
        </p:txBody>
      </p:sp>
      <p:sp>
        <p:nvSpPr>
          <p:cNvPr id="17" name="TextBox"/>
          <p:cNvSpPr txBox="1"/>
          <p:nvPr/>
        </p:nvSpPr>
        <p:spPr>
          <a:xfrm>
            <a:off x="5438775" y="3867150"/>
            <a:ext cx="1619250" cy="4191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300"/>
              </a:lnSpc>
            </a:pPr>
            <a:r>
              <a:rPr lang="zh-CN" sz="255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数据与控制</a:t>
            </a:r>
          </a:p>
        </p:txBody>
      </p:sp>
      <p:sp>
        <p:nvSpPr>
          <p:cNvPr id="18" name="TextBox"/>
          <p:cNvSpPr txBox="1"/>
          <p:nvPr/>
        </p:nvSpPr>
        <p:spPr>
          <a:xfrm>
            <a:off x="5438775" y="4457700"/>
            <a:ext cx="3228975" cy="17526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3450"/>
              </a:lnSpc>
            </a:pPr>
            <a:r>
              <a:rPr lang="zh-CN" sz="19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数字类型与精度</a:t>
            </a:r>
          </a:p>
          <a:p>
            <a:pPr>
              <a:lnSpc>
                <a:spcPts val="3450"/>
              </a:lnSpc>
            </a:pPr>
            <a:r>
              <a:rPr lang="zh-CN" sz="19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字符串与格式化</a:t>
            </a:r>
          </a:p>
          <a:p>
            <a:pPr>
              <a:lnSpc>
                <a:spcPts val="3450"/>
              </a:lnSpc>
            </a:pPr>
            <a:r>
              <a:rPr lang="zh-CN" sz="19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分支与循环结构</a:t>
            </a:r>
          </a:p>
          <a:p>
            <a:pPr>
              <a:lnSpc>
                <a:spcPts val="3450"/>
              </a:lnSpc>
            </a:pPr>
            <a:r>
              <a:rPr lang="zh-CN" sz="19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random 与 time 库</a:t>
            </a:r>
          </a:p>
        </p:txBody>
      </p:sp>
      <p:sp>
        <p:nvSpPr>
          <p:cNvPr id="19" name="Rectangle"/>
          <p:cNvSpPr/>
          <p:nvPr/>
        </p:nvSpPr>
        <p:spPr>
          <a:xfrm>
            <a:off x="5138738" y="3052763"/>
            <a:ext cx="3829050" cy="3457575"/>
          </a:xfrm>
          <a:prstGeom prst="roundRect">
            <a:avLst>
              <a:gd name="adj" fmla="val 2066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20" name="Rectangle"/>
          <p:cNvSpPr/>
          <p:nvPr/>
        </p:nvSpPr>
        <p:spPr>
          <a:xfrm>
            <a:off x="9315450" y="3048000"/>
            <a:ext cx="3838575" cy="3467100"/>
          </a:xfrm>
          <a:prstGeom prst="roundRect">
            <a:avLst>
              <a:gd name="adj" fmla="val 2197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1" name="TextBox"/>
          <p:cNvSpPr txBox="1"/>
          <p:nvPr/>
        </p:nvSpPr>
        <p:spPr>
          <a:xfrm>
            <a:off x="9620250" y="3352800"/>
            <a:ext cx="984656" cy="342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2700"/>
              </a:lnSpc>
            </a:pPr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第 5-6 章</a:t>
            </a:r>
          </a:p>
        </p:txBody>
      </p:sp>
      <p:sp>
        <p:nvSpPr>
          <p:cNvPr id="22" name="TextBox"/>
          <p:cNvSpPr txBox="1"/>
          <p:nvPr/>
        </p:nvSpPr>
        <p:spPr>
          <a:xfrm>
            <a:off x="9620250" y="3867150"/>
            <a:ext cx="1619250" cy="4191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300"/>
              </a:lnSpc>
            </a:pPr>
            <a:r>
              <a:rPr lang="zh-CN" sz="255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复用与组织</a:t>
            </a:r>
          </a:p>
        </p:txBody>
      </p:sp>
      <p:sp>
        <p:nvSpPr>
          <p:cNvPr id="23" name="TextBox"/>
          <p:cNvSpPr txBox="1"/>
          <p:nvPr/>
        </p:nvSpPr>
        <p:spPr>
          <a:xfrm>
            <a:off x="9620250" y="4457700"/>
            <a:ext cx="3228975" cy="17526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3450"/>
              </a:lnSpc>
            </a:pPr>
            <a:r>
              <a:rPr lang="zh-CN" sz="19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函数与递归</a:t>
            </a:r>
          </a:p>
          <a:p>
            <a:pPr>
              <a:lnSpc>
                <a:spcPts val="3450"/>
              </a:lnSpc>
            </a:pPr>
            <a:r>
              <a:rPr lang="zh-CN" sz="19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PyInstaller 打包</a:t>
            </a:r>
          </a:p>
          <a:p>
            <a:pPr>
              <a:lnSpc>
                <a:spcPts val="3450"/>
              </a:lnSpc>
            </a:pPr>
            <a:r>
              <a:rPr lang="zh-CN" sz="19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集合 序列 字典</a:t>
            </a:r>
          </a:p>
          <a:p>
            <a:pPr>
              <a:lnSpc>
                <a:spcPts val="3450"/>
              </a:lnSpc>
            </a:pPr>
            <a:r>
              <a:rPr lang="zh-CN" sz="19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jieba 分词计数</a:t>
            </a:r>
          </a:p>
        </p:txBody>
      </p:sp>
      <p:sp>
        <p:nvSpPr>
          <p:cNvPr id="24" name="Rectangle"/>
          <p:cNvSpPr/>
          <p:nvPr/>
        </p:nvSpPr>
        <p:spPr>
          <a:xfrm>
            <a:off x="9320213" y="3052763"/>
            <a:ext cx="3829050" cy="3457575"/>
          </a:xfrm>
          <a:prstGeom prst="roundRect">
            <a:avLst>
              <a:gd name="adj" fmla="val 2066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25" name="Rectangle"/>
          <p:cNvSpPr/>
          <p:nvPr/>
        </p:nvSpPr>
        <p:spPr>
          <a:xfrm>
            <a:off x="13496925" y="3048000"/>
            <a:ext cx="3838575" cy="3467100"/>
          </a:xfrm>
          <a:prstGeom prst="roundRect">
            <a:avLst>
              <a:gd name="adj" fmla="val 2197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6" name="TextBox"/>
          <p:cNvSpPr txBox="1"/>
          <p:nvPr/>
        </p:nvSpPr>
        <p:spPr>
          <a:xfrm>
            <a:off x="13801725" y="3352800"/>
            <a:ext cx="984656" cy="342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2700"/>
              </a:lnSpc>
            </a:pPr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第 7-9 章</a:t>
            </a:r>
          </a:p>
        </p:txBody>
      </p:sp>
      <p:sp>
        <p:nvSpPr>
          <p:cNvPr id="27" name="TextBox"/>
          <p:cNvSpPr txBox="1"/>
          <p:nvPr/>
        </p:nvSpPr>
        <p:spPr>
          <a:xfrm>
            <a:off x="13801725" y="3867150"/>
            <a:ext cx="1619250" cy="4191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300"/>
              </a:lnSpc>
            </a:pPr>
            <a:r>
              <a:rPr lang="zh-CN" sz="255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应用与思维</a:t>
            </a:r>
          </a:p>
        </p:txBody>
      </p:sp>
      <p:sp>
        <p:nvSpPr>
          <p:cNvPr id="28" name="TextBox"/>
          <p:cNvSpPr txBox="1"/>
          <p:nvPr/>
        </p:nvSpPr>
        <p:spPr>
          <a:xfrm>
            <a:off x="13801725" y="4457700"/>
            <a:ext cx="3228975" cy="17526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3450"/>
              </a:lnSpc>
            </a:pPr>
            <a:r>
              <a:rPr lang="zh-CN" sz="19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文件与数据维度</a:t>
            </a:r>
          </a:p>
          <a:p>
            <a:pPr>
              <a:lnSpc>
                <a:spcPts val="3450"/>
              </a:lnSpc>
            </a:pPr>
            <a:r>
              <a:rPr lang="zh-CN" sz="19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wordcloud 词云</a:t>
            </a:r>
          </a:p>
          <a:p>
            <a:pPr>
              <a:lnSpc>
                <a:spcPts val="3450"/>
              </a:lnSpc>
            </a:pPr>
            <a:r>
              <a:rPr lang="zh-CN" sz="19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计算思维与工程</a:t>
            </a:r>
          </a:p>
          <a:p>
            <a:pPr>
              <a:lnSpc>
                <a:spcPts val="3450"/>
              </a:lnSpc>
            </a:pPr>
            <a:r>
              <a:rPr lang="zh-CN" sz="19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数据处理到 AI</a:t>
            </a:r>
          </a:p>
        </p:txBody>
      </p:sp>
      <p:sp>
        <p:nvSpPr>
          <p:cNvPr id="29" name="Rectangle"/>
          <p:cNvSpPr/>
          <p:nvPr/>
        </p:nvSpPr>
        <p:spPr>
          <a:xfrm>
            <a:off x="13501688" y="3052763"/>
            <a:ext cx="3829050" cy="3457575"/>
          </a:xfrm>
          <a:prstGeom prst="roundRect">
            <a:avLst>
              <a:gd name="adj" fmla="val 2066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30" name="Rectangle"/>
          <p:cNvSpPr/>
          <p:nvPr/>
        </p:nvSpPr>
        <p:spPr>
          <a:xfrm>
            <a:off x="952500" y="7524750"/>
            <a:ext cx="16383000" cy="914400"/>
          </a:xfrm>
          <a:prstGeom prst="roundRect">
            <a:avLst>
              <a:gd name="adj" fmla="val 8333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1" name="TextBox"/>
          <p:cNvSpPr txBox="1"/>
          <p:nvPr/>
        </p:nvSpPr>
        <p:spPr>
          <a:xfrm>
            <a:off x="1219200" y="7791450"/>
            <a:ext cx="11119521" cy="3810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000"/>
              </a:lnSpc>
            </a:pPr>
            <a:r>
              <a:rPr lang="zh-CN" sz="21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1 周 = 1 章 · 共 9 周：快速入门 → 基础语法 → 编程思维，全程 16 个实践案例 · 7 个常用模块</a:t>
            </a:r>
          </a:p>
        </p:txBody>
      </p:sp>
      <p:sp>
        <p:nvSpPr>
          <p:cNvPr id="32" name="Rectangle"/>
          <p:cNvSpPr/>
          <p:nvPr/>
        </p:nvSpPr>
        <p:spPr>
          <a:xfrm>
            <a:off x="957263" y="7529513"/>
            <a:ext cx="16373475" cy="904875"/>
          </a:xfrm>
          <a:prstGeom prst="roundRect">
            <a:avLst>
              <a:gd name="adj" fmla="val 7894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33" name="Rectangle"/>
          <p:cNvSpPr/>
          <p:nvPr/>
        </p:nvSpPr>
        <p:spPr>
          <a:xfrm>
            <a:off x="952500" y="9391650"/>
            <a:ext cx="16383000" cy="9525"/>
          </a:xfrm>
          <a:prstGeom prst="rect">
            <a:avLst/>
          </a:prstGeom>
          <a:solidFill>
            <a:srgbClr val="121212">
              <a:alpha val="10000"/>
            </a:srgb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4" name="TextBox"/>
          <p:cNvSpPr txBox="1"/>
          <p:nvPr/>
        </p:nvSpPr>
        <p:spPr>
          <a:xfrm>
            <a:off x="952500" y="9534525"/>
            <a:ext cx="4018331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《Python 语言程序设计基础》学习笔记</a:t>
            </a:r>
          </a:p>
        </p:txBody>
      </p:sp>
      <p:sp>
        <p:nvSpPr>
          <p:cNvPr id="35" name="TextBox"/>
          <p:cNvSpPr txBox="1"/>
          <p:nvPr/>
        </p:nvSpPr>
        <p:spPr>
          <a:xfrm>
            <a:off x="17081753" y="9534525"/>
            <a:ext cx="253746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4" name="Rectangle"/>
          <p:cNvSpPr/>
          <p:nvPr/>
        </p:nvSpPr>
        <p:spPr>
          <a:xfrm>
            <a:off x="-3810000" y="-6191250"/>
            <a:ext cx="15240000" cy="1524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6B9CC9">
                  <a:alpha val="55000"/>
                </a:srgbClr>
              </a:gs>
              <a:gs pos="100000">
                <a:srgbClr val="6B9CC9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5" name="Rectangle"/>
          <p:cNvSpPr/>
          <p:nvPr/>
        </p:nvSpPr>
        <p:spPr>
          <a:xfrm>
            <a:off x="8572500" y="4000500"/>
            <a:ext cx="14287500" cy="142875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5C27A">
                  <a:alpha val="50000"/>
                </a:srgbClr>
              </a:gs>
              <a:gs pos="100000">
                <a:srgbClr val="F5C27A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Rectangle"/>
          <p:cNvSpPr/>
          <p:nvPr/>
        </p:nvSpPr>
        <p:spPr>
          <a:xfrm>
            <a:off x="609600" y="55245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121212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Box"/>
          <p:cNvSpPr txBox="1"/>
          <p:nvPr/>
        </p:nvSpPr>
        <p:spPr>
          <a:xfrm>
            <a:off x="876300" y="457200"/>
            <a:ext cx="2251472" cy="342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75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PYTHON · 学习笔记</a:t>
            </a:r>
          </a:p>
        </p:txBody>
      </p:sp>
      <p:sp>
        <p:nvSpPr>
          <p:cNvPr id="8" name="TextBox"/>
          <p:cNvSpPr txBox="1"/>
          <p:nvPr/>
        </p:nvSpPr>
        <p:spPr>
          <a:xfrm>
            <a:off x="952500" y="1333500"/>
            <a:ext cx="1605763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笔记 · 第 1 章</a:t>
            </a:r>
          </a:p>
        </p:txBody>
      </p:sp>
      <p:sp>
        <p:nvSpPr>
          <p:cNvPr id="9" name="TextBox"/>
          <p:cNvSpPr txBox="1"/>
          <p:nvPr/>
        </p:nvSpPr>
        <p:spPr>
          <a:xfrm>
            <a:off x="952500" y="1714500"/>
            <a:ext cx="4667784" cy="6667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5250"/>
              </a:lnSpc>
            </a:pPr>
            <a:r>
              <a:rPr lang="zh-CN" sz="420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从 IPO 到 10 行代码</a:t>
            </a:r>
          </a:p>
        </p:txBody>
      </p:sp>
      <p:sp>
        <p:nvSpPr>
          <p:cNvPr id="10" name="TextBox"/>
          <p:cNvSpPr txBox="1"/>
          <p:nvPr/>
        </p:nvSpPr>
        <p:spPr>
          <a:xfrm>
            <a:off x="952500" y="2952750"/>
            <a:ext cx="990600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核心要点</a:t>
            </a:r>
          </a:p>
        </p:txBody>
      </p:sp>
      <p:sp>
        <p:nvSpPr>
          <p:cNvPr id="11" name="TextBox"/>
          <p:cNvSpPr txBox="1"/>
          <p:nvPr/>
        </p:nvSpPr>
        <p:spPr>
          <a:xfrm>
            <a:off x="952500" y="3429000"/>
            <a:ext cx="8191500" cy="47625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3750"/>
              </a:lnSpc>
            </a:pPr>
            <a:r>
              <a:rPr lang="zh-CN" sz="21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编译 vs 解释：编译一次性翻译（C/Java）运行快；解释随翻译随执行（Python）维护灵活</a:t>
            </a:r>
          </a:p>
          <a:p>
            <a:pPr>
              <a:lnSpc>
                <a:spcPts val="3750"/>
              </a:lnSpc>
            </a:pPr>
            <a:r>
              <a:rPr lang="zh-CN" sz="21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IPO 方法：Input → Process → Output，处理的方法叫算法——“算法是程序的灵魂”</a:t>
            </a:r>
          </a:p>
          <a:p>
            <a:pPr>
              <a:lnSpc>
                <a:spcPts val="3750"/>
              </a:lnSpc>
            </a:pPr>
            <a:r>
              <a:rPr lang="zh-CN" sz="21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缩进三原则：严格明确 · 所属关系 · 长度一致（4 空格或 1 个 TAB）</a:t>
            </a:r>
          </a:p>
          <a:p>
            <a:pPr>
              <a:lnSpc>
                <a:spcPts val="3750"/>
              </a:lnSpc>
            </a:pPr>
            <a:r>
              <a:rPr lang="zh-CN" sz="21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35 个保留字：if / elif / else / in… 命名大小写敏感、不与保留字相同</a:t>
            </a:r>
          </a:p>
          <a:p>
            <a:pPr>
              <a:lnSpc>
                <a:spcPts val="3750"/>
              </a:lnSpc>
            </a:pPr>
            <a:r>
              <a:rPr lang="zh-CN" sz="21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输入输出三函数：input 读入字符串 · print 填槽 {:.2f} · eval 去引号执行</a:t>
            </a:r>
          </a:p>
        </p:txBody>
      </p:sp>
      <p:sp>
        <p:nvSpPr>
          <p:cNvPr id="12" name="Rectangle"/>
          <p:cNvSpPr/>
          <p:nvPr/>
        </p:nvSpPr>
        <p:spPr>
          <a:xfrm>
            <a:off x="9620250" y="2952750"/>
            <a:ext cx="7715250" cy="4095750"/>
          </a:xfrm>
          <a:prstGeom prst="roundRect">
            <a:avLst>
              <a:gd name="adj" fmla="val 5581"/>
            </a:avLst>
          </a:prstGeom>
          <a:solidFill>
            <a:srgbClr val="11111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Box"/>
          <p:cNvSpPr txBox="1"/>
          <p:nvPr/>
        </p:nvSpPr>
        <p:spPr>
          <a:xfrm>
            <a:off x="9963150" y="3295650"/>
            <a:ext cx="2331720" cy="3048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B9BCA"/>
                </a:solidFill>
                <a:latin typeface="JetBrains Mono"/>
                <a:ea typeface="JetBrains Mono"/>
                <a:cs typeface="JetBrains Mono"/>
              </a:rPr>
              <a:t>01_temperature.py</a:t>
            </a:r>
          </a:p>
        </p:txBody>
      </p:sp>
      <p:sp>
        <p:nvSpPr>
          <p:cNvPr id="14" name="TextBox"/>
          <p:cNvSpPr txBox="1"/>
          <p:nvPr/>
        </p:nvSpPr>
        <p:spPr>
          <a:xfrm>
            <a:off x="9963150" y="3790950"/>
            <a:ext cx="7029450" cy="291465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2550"/>
              </a:lnSpc>
            </a:pPr>
            <a:r>
              <a:rPr lang="zh-CN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TempStr = input("请输入带有符号的温度值: ")</a:t>
            </a:r>
          </a:p>
          <a:p>
            <a:pPr>
              <a:lnSpc>
                <a:spcPts val="2550"/>
              </a:lnSpc>
            </a:pPr>
            <a:r>
              <a:rPr lang="en-US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if TempStr[-1] in ["F", "f"]:</a:t>
            </a:r>
          </a:p>
          <a:p>
            <a:pPr>
              <a:lnSpc>
                <a:spcPts val="2550"/>
              </a:lnSpc>
            </a:pPr>
            <a:r>
              <a:rPr lang="en-US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C = (float(TempStr[0:-1]) - 32) / 1.8</a:t>
            </a:r>
          </a:p>
          <a:p>
            <a:pPr>
              <a:lnSpc>
                <a:spcPts val="2550"/>
              </a:lnSpc>
            </a:pPr>
            <a:r>
              <a:rPr lang="zh-CN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print("转换后的温度是{:.2f}C".format(C))</a:t>
            </a:r>
          </a:p>
          <a:p>
            <a:pPr>
              <a:lnSpc>
                <a:spcPts val="2550"/>
              </a:lnSpc>
            </a:pPr>
            <a:r>
              <a:rPr lang="en-US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elif TempStr[-1] in ["C", "c"]:</a:t>
            </a:r>
          </a:p>
          <a:p>
            <a:pPr>
              <a:lnSpc>
                <a:spcPts val="2550"/>
              </a:lnSpc>
            </a:pPr>
            <a:r>
              <a:rPr lang="en-US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F = 1.8 * float(TempStr[0:-1]) + 32</a:t>
            </a:r>
          </a:p>
          <a:p>
            <a:pPr>
              <a:lnSpc>
                <a:spcPts val="2550"/>
              </a:lnSpc>
            </a:pPr>
            <a:r>
              <a:rPr lang="zh-CN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print("转换后的温度是{:.2f}F".format(F))</a:t>
            </a:r>
          </a:p>
          <a:p>
            <a:pPr>
              <a:lnSpc>
                <a:spcPts val="2550"/>
              </a:lnSpc>
            </a:pPr>
            <a:r>
              <a:rPr lang="en-US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else:</a:t>
            </a:r>
          </a:p>
          <a:p>
            <a:pPr>
              <a:lnSpc>
                <a:spcPts val="2550"/>
              </a:lnSpc>
            </a:pPr>
            <a:r>
              <a:rPr lang="zh-CN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print("输入格式错误")</a:t>
            </a:r>
          </a:p>
        </p:txBody>
      </p:sp>
      <p:sp>
        <p:nvSpPr>
          <p:cNvPr id="15" name="Rectangle"/>
          <p:cNvSpPr/>
          <p:nvPr/>
        </p:nvSpPr>
        <p:spPr>
          <a:xfrm>
            <a:off x="952500" y="9391650"/>
            <a:ext cx="16383000" cy="9525"/>
          </a:xfrm>
          <a:prstGeom prst="rect">
            <a:avLst/>
          </a:prstGeom>
          <a:solidFill>
            <a:srgbClr val="121212">
              <a:alpha val="10000"/>
            </a:srgb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Box"/>
          <p:cNvSpPr txBox="1"/>
          <p:nvPr/>
        </p:nvSpPr>
        <p:spPr>
          <a:xfrm>
            <a:off x="952500" y="9534525"/>
            <a:ext cx="4018331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《Python 语言程序设计基础》学习笔记</a:t>
            </a:r>
          </a:p>
        </p:txBody>
      </p:sp>
      <p:sp>
        <p:nvSpPr>
          <p:cNvPr id="17" name="TextBox"/>
          <p:cNvSpPr txBox="1"/>
          <p:nvPr/>
        </p:nvSpPr>
        <p:spPr>
          <a:xfrm>
            <a:off x="17081753" y="9534525"/>
            <a:ext cx="253746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4" name="Rectangle"/>
          <p:cNvSpPr/>
          <p:nvPr/>
        </p:nvSpPr>
        <p:spPr>
          <a:xfrm>
            <a:off x="-3810000" y="-6191250"/>
            <a:ext cx="15240000" cy="1524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6B9CC9">
                  <a:alpha val="55000"/>
                </a:srgbClr>
              </a:gs>
              <a:gs pos="100000">
                <a:srgbClr val="6B9CC9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5" name="Rectangle"/>
          <p:cNvSpPr/>
          <p:nvPr/>
        </p:nvSpPr>
        <p:spPr>
          <a:xfrm>
            <a:off x="8572500" y="4000500"/>
            <a:ext cx="14287500" cy="142875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5C27A">
                  <a:alpha val="50000"/>
                </a:srgbClr>
              </a:gs>
              <a:gs pos="100000">
                <a:srgbClr val="F5C27A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Rectangle"/>
          <p:cNvSpPr/>
          <p:nvPr/>
        </p:nvSpPr>
        <p:spPr>
          <a:xfrm>
            <a:off x="609600" y="55245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121212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Box"/>
          <p:cNvSpPr txBox="1"/>
          <p:nvPr/>
        </p:nvSpPr>
        <p:spPr>
          <a:xfrm>
            <a:off x="876300" y="457200"/>
            <a:ext cx="2251472" cy="342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75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PYTHON · 学习笔记</a:t>
            </a:r>
          </a:p>
        </p:txBody>
      </p:sp>
      <p:sp>
        <p:nvSpPr>
          <p:cNvPr id="8" name="TextBox"/>
          <p:cNvSpPr txBox="1"/>
          <p:nvPr/>
        </p:nvSpPr>
        <p:spPr>
          <a:xfrm>
            <a:off x="952500" y="1333500"/>
            <a:ext cx="1605763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笔记 · 第 2 章</a:t>
            </a:r>
          </a:p>
        </p:txBody>
      </p:sp>
      <p:sp>
        <p:nvSpPr>
          <p:cNvPr id="9" name="TextBox"/>
          <p:cNvSpPr txBox="1"/>
          <p:nvPr/>
        </p:nvSpPr>
        <p:spPr>
          <a:xfrm>
            <a:off x="952500" y="1714500"/>
            <a:ext cx="5406009" cy="6667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5250"/>
              </a:lnSpc>
            </a:pPr>
            <a:r>
              <a:rPr lang="zh-CN" sz="420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超级语言与 turtle 绘图</a:t>
            </a:r>
          </a:p>
        </p:txBody>
      </p:sp>
      <p:sp>
        <p:nvSpPr>
          <p:cNvPr id="10" name="TextBox"/>
          <p:cNvSpPr txBox="1"/>
          <p:nvPr/>
        </p:nvSpPr>
        <p:spPr>
          <a:xfrm>
            <a:off x="952500" y="2952750"/>
            <a:ext cx="990600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核心要点</a:t>
            </a:r>
          </a:p>
        </p:txBody>
      </p:sp>
      <p:sp>
        <p:nvSpPr>
          <p:cNvPr id="11" name="TextBox"/>
          <p:cNvSpPr txBox="1"/>
          <p:nvPr/>
        </p:nvSpPr>
        <p:spPr>
          <a:xfrm>
            <a:off x="952500" y="3429000"/>
            <a:ext cx="8191500" cy="428625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3750"/>
              </a:lnSpc>
            </a:pPr>
            <a:r>
              <a:rPr lang="zh-CN" sz="21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超级语言：粘性整合庞大计算生态——Python 是唯一的超级语言</a:t>
            </a:r>
          </a:p>
          <a:p>
            <a:pPr>
              <a:lnSpc>
                <a:spcPts val="3750"/>
              </a:lnSpc>
            </a:pPr>
            <a:r>
              <a:rPr lang="zh-CN" sz="21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简洁与高产：语法约为 C 代码量的 10%，第三方库超 15 万，不重复造轮子</a:t>
            </a:r>
          </a:p>
          <a:p>
            <a:pPr>
              <a:lnSpc>
                <a:spcPts val="3750"/>
              </a:lnSpc>
            </a:pPr>
            <a:r>
              <a:rPr lang="zh-CN" sz="21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turtle 原理：窗体中心一只海龟游走，走过的轨迹就是图形</a:t>
            </a:r>
          </a:p>
          <a:p>
            <a:pPr>
              <a:lnSpc>
                <a:spcPts val="3750"/>
              </a:lnSpc>
            </a:pPr>
            <a:r>
              <a:rPr lang="zh-CN" sz="21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两套坐标：空间 goto/fd/bk/circle · 角度 seth/left/right，seth 只转向不行进</a:t>
            </a:r>
          </a:p>
          <a:p>
            <a:pPr>
              <a:lnSpc>
                <a:spcPts val="3750"/>
              </a:lnSpc>
            </a:pPr>
            <a:r>
              <a:rPr lang="zh-CN" sz="21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RGB 色彩：colormode(1.0 小数 / 255 整数) 切换色彩模式</a:t>
            </a:r>
          </a:p>
          <a:p>
            <a:pPr>
              <a:lnSpc>
                <a:spcPts val="3750"/>
              </a:lnSpc>
            </a:pPr>
            <a:r>
              <a:rPr lang="zh-CN" sz="21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实例② 蟒蛇：17 行代码——“掌握绘制一条线的方法，就可以绘制整个世界”</a:t>
            </a:r>
          </a:p>
        </p:txBody>
      </p:sp>
      <p:sp>
        <p:nvSpPr>
          <p:cNvPr id="12" name="Rectangle"/>
          <p:cNvSpPr/>
          <p:nvPr/>
        </p:nvSpPr>
        <p:spPr>
          <a:xfrm>
            <a:off x="9620250" y="2952750"/>
            <a:ext cx="7715250" cy="5067300"/>
          </a:xfrm>
          <a:prstGeom prst="roundRect">
            <a:avLst>
              <a:gd name="adj" fmla="val 4511"/>
            </a:avLst>
          </a:prstGeom>
          <a:solidFill>
            <a:srgbClr val="11111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Box"/>
          <p:cNvSpPr txBox="1"/>
          <p:nvPr/>
        </p:nvSpPr>
        <p:spPr>
          <a:xfrm>
            <a:off x="9963150" y="3295650"/>
            <a:ext cx="2468880" cy="3048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B9BCA"/>
                </a:solidFill>
                <a:latin typeface="JetBrains Mono"/>
                <a:ea typeface="JetBrains Mono"/>
                <a:cs typeface="JetBrains Mono"/>
              </a:rPr>
              <a:t>02_python_snake.py</a:t>
            </a:r>
          </a:p>
        </p:txBody>
      </p:sp>
      <p:sp>
        <p:nvSpPr>
          <p:cNvPr id="14" name="TextBox"/>
          <p:cNvSpPr txBox="1"/>
          <p:nvPr/>
        </p:nvSpPr>
        <p:spPr>
          <a:xfrm>
            <a:off x="9963150" y="3790950"/>
            <a:ext cx="7029450" cy="38862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2550"/>
              </a:lnSpc>
            </a:pPr>
            <a:r>
              <a:rPr lang="en-US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import turtle</a:t>
            </a:r>
          </a:p>
          <a:p>
            <a:pPr>
              <a:lnSpc>
                <a:spcPts val="2550"/>
              </a:lnSpc>
            </a:pPr>
            <a:r>
              <a:rPr lang="en-US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turtle.setup(650, 350, 200, 200)</a:t>
            </a:r>
          </a:p>
          <a:p>
            <a:pPr>
              <a:lnSpc>
                <a:spcPts val="2550"/>
              </a:lnSpc>
            </a:pPr>
            <a:r>
              <a:rPr lang="en-US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turtle.penup(); turtle.fd(-250); turtle.pendown()</a:t>
            </a:r>
          </a:p>
          <a:p>
            <a:pPr>
              <a:lnSpc>
                <a:spcPts val="2550"/>
              </a:lnSpc>
            </a:pPr>
            <a:r>
              <a:rPr lang="en-US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turtle.pensize(25); turtle.pencolor("purple")</a:t>
            </a:r>
          </a:p>
          <a:p>
            <a:pPr>
              <a:lnSpc>
                <a:spcPts val="2550"/>
              </a:lnSpc>
            </a:pPr>
            <a:r>
              <a:rPr lang="en-US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turtle.seth(-40)</a:t>
            </a:r>
          </a:p>
          <a:p>
            <a:pPr>
              <a:lnSpc>
                <a:spcPts val="2550"/>
              </a:lnSpc>
            </a:pPr>
            <a:r>
              <a:rPr lang="en-US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for i in range(4):</a:t>
            </a:r>
          </a:p>
          <a:p>
            <a:pPr>
              <a:lnSpc>
                <a:spcPts val="2550"/>
              </a:lnSpc>
            </a:pPr>
            <a:r>
              <a:rPr lang="zh-CN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turtle.circle(40, 80)      # 上半弧</a:t>
            </a:r>
          </a:p>
          <a:p>
            <a:pPr>
              <a:lnSpc>
                <a:spcPts val="2550"/>
              </a:lnSpc>
            </a:pPr>
            <a:r>
              <a:rPr lang="zh-CN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turtle.circle(-40, 80)     # 下半弧</a:t>
            </a:r>
          </a:p>
          <a:p>
            <a:pPr>
              <a:lnSpc>
                <a:spcPts val="2550"/>
              </a:lnSpc>
            </a:pPr>
            <a:r>
              <a:rPr lang="en-US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turtle.circle(40, 80 / 2)</a:t>
            </a:r>
          </a:p>
          <a:p>
            <a:pPr>
              <a:lnSpc>
                <a:spcPts val="2550"/>
              </a:lnSpc>
            </a:pPr>
            <a:r>
              <a:rPr lang="en-US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turtle.fd(40); turtle.circle(16, 180)</a:t>
            </a:r>
          </a:p>
          <a:p>
            <a:pPr>
              <a:lnSpc>
                <a:spcPts val="2550"/>
              </a:lnSpc>
            </a:pPr>
            <a:r>
              <a:rPr lang="en-US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turtle.fd(40 * 2 / 3)</a:t>
            </a:r>
          </a:p>
          <a:p>
            <a:pPr>
              <a:lnSpc>
                <a:spcPts val="2550"/>
              </a:lnSpc>
            </a:pPr>
            <a:r>
              <a:rPr lang="en-US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turtle.done()</a:t>
            </a:r>
          </a:p>
        </p:txBody>
      </p:sp>
      <p:sp>
        <p:nvSpPr>
          <p:cNvPr id="15" name="Rectangle"/>
          <p:cNvSpPr/>
          <p:nvPr/>
        </p:nvSpPr>
        <p:spPr>
          <a:xfrm>
            <a:off x="952500" y="9391650"/>
            <a:ext cx="16383000" cy="9525"/>
          </a:xfrm>
          <a:prstGeom prst="rect">
            <a:avLst/>
          </a:prstGeom>
          <a:solidFill>
            <a:srgbClr val="121212">
              <a:alpha val="10000"/>
            </a:srgb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Box"/>
          <p:cNvSpPr txBox="1"/>
          <p:nvPr/>
        </p:nvSpPr>
        <p:spPr>
          <a:xfrm>
            <a:off x="952500" y="9534525"/>
            <a:ext cx="4018331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《Python 语言程序设计基础》学习笔记</a:t>
            </a:r>
          </a:p>
        </p:txBody>
      </p:sp>
      <p:sp>
        <p:nvSpPr>
          <p:cNvPr id="17" name="TextBox"/>
          <p:cNvSpPr txBox="1"/>
          <p:nvPr/>
        </p:nvSpPr>
        <p:spPr>
          <a:xfrm>
            <a:off x="17081753" y="9534525"/>
            <a:ext cx="253746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4" name="Rectangle"/>
          <p:cNvSpPr/>
          <p:nvPr/>
        </p:nvSpPr>
        <p:spPr>
          <a:xfrm>
            <a:off x="-3810000" y="-6191250"/>
            <a:ext cx="15240000" cy="1524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6B9CC9">
                  <a:alpha val="55000"/>
                </a:srgbClr>
              </a:gs>
              <a:gs pos="100000">
                <a:srgbClr val="6B9CC9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5" name="Rectangle"/>
          <p:cNvSpPr/>
          <p:nvPr/>
        </p:nvSpPr>
        <p:spPr>
          <a:xfrm>
            <a:off x="8572500" y="4000500"/>
            <a:ext cx="14287500" cy="142875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5C27A">
                  <a:alpha val="50000"/>
                </a:srgbClr>
              </a:gs>
              <a:gs pos="100000">
                <a:srgbClr val="F5C27A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Rectangle"/>
          <p:cNvSpPr/>
          <p:nvPr/>
        </p:nvSpPr>
        <p:spPr>
          <a:xfrm>
            <a:off x="609600" y="55245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121212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Box"/>
          <p:cNvSpPr txBox="1"/>
          <p:nvPr/>
        </p:nvSpPr>
        <p:spPr>
          <a:xfrm>
            <a:off x="876300" y="457200"/>
            <a:ext cx="2251472" cy="342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75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PYTHON · 学习笔记</a:t>
            </a:r>
          </a:p>
        </p:txBody>
      </p:sp>
      <p:sp>
        <p:nvSpPr>
          <p:cNvPr id="8" name="TextBox"/>
          <p:cNvSpPr txBox="1"/>
          <p:nvPr/>
        </p:nvSpPr>
        <p:spPr>
          <a:xfrm>
            <a:off x="952500" y="1333500"/>
            <a:ext cx="1605763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笔记 · 第 3 章</a:t>
            </a:r>
          </a:p>
        </p:txBody>
      </p:sp>
      <p:sp>
        <p:nvSpPr>
          <p:cNvPr id="9" name="TextBox"/>
          <p:cNvSpPr txBox="1"/>
          <p:nvPr/>
        </p:nvSpPr>
        <p:spPr>
          <a:xfrm>
            <a:off x="952500" y="1714500"/>
            <a:ext cx="7467600" cy="6667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5250"/>
              </a:lnSpc>
            </a:pPr>
            <a:r>
              <a:rPr lang="zh-CN" sz="420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数字类型：想算多大，就算多大</a:t>
            </a:r>
          </a:p>
        </p:txBody>
      </p:sp>
      <p:sp>
        <p:nvSpPr>
          <p:cNvPr id="10" name="TextBox"/>
          <p:cNvSpPr txBox="1"/>
          <p:nvPr/>
        </p:nvSpPr>
        <p:spPr>
          <a:xfrm>
            <a:off x="952500" y="2952750"/>
            <a:ext cx="990600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核心要点</a:t>
            </a:r>
          </a:p>
        </p:txBody>
      </p:sp>
      <p:sp>
        <p:nvSpPr>
          <p:cNvPr id="11" name="TextBox"/>
          <p:cNvSpPr txBox="1"/>
          <p:nvPr/>
        </p:nvSpPr>
        <p:spPr>
          <a:xfrm>
            <a:off x="952500" y="3429000"/>
            <a:ext cx="8191500" cy="523875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3750"/>
              </a:lnSpc>
            </a:pPr>
            <a:r>
              <a:rPr lang="zh-CN" sz="21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整数 int：无取值范围限制，pow(2,100) 想算多大算多大；进制 0b/0o/0x</a:t>
            </a:r>
          </a:p>
          <a:p>
            <a:pPr>
              <a:lnSpc>
                <a:spcPts val="3750"/>
              </a:lnSpc>
            </a:pPr>
            <a:r>
              <a:rPr lang="zh-CN" sz="21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浮点 float：0.1+0.2 ≠ 0.3 是“不确定尾数”不是 bug，用 round(x, d) 辅助</a:t>
            </a:r>
          </a:p>
          <a:p>
            <a:pPr>
              <a:lnSpc>
                <a:spcPts val="3750"/>
              </a:lnSpc>
            </a:pPr>
            <a:r>
              <a:rPr lang="zh-CN" sz="21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复数 complex：a+bj，z.real / z.imag；混合运算向“最宽”类型扩展</a:t>
            </a:r>
          </a:p>
          <a:p>
            <a:pPr>
              <a:lnSpc>
                <a:spcPts val="3750"/>
              </a:lnSpc>
            </a:pPr>
            <a:r>
              <a:rPr lang="zh-CN" sz="21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操作符：/ 商 · // 整除 · % 取余 · ** 幂（10**0.5 开方）· 增强 op=</a:t>
            </a:r>
          </a:p>
          <a:p>
            <a:pPr>
              <a:lnSpc>
                <a:spcPts val="3750"/>
              </a:lnSpc>
            </a:pPr>
            <a:r>
              <a:rPr lang="zh-CN" sz="21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实例③ 天天向上：1.01^365=37.78 vs 0.99^365=0.03；工作日模式仅 4.63</a:t>
            </a:r>
          </a:p>
          <a:p>
            <a:pPr>
              <a:lnSpc>
                <a:spcPts val="3750"/>
              </a:lnSpc>
            </a:pPr>
            <a:r>
              <a:rPr lang="zh-CN" sz="21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GRIT 坚毅：对长期目标的持续激情与持久耐力</a:t>
            </a:r>
          </a:p>
        </p:txBody>
      </p:sp>
      <p:sp>
        <p:nvSpPr>
          <p:cNvPr id="12" name="Rectangle"/>
          <p:cNvSpPr/>
          <p:nvPr/>
        </p:nvSpPr>
        <p:spPr>
          <a:xfrm>
            <a:off x="9620250" y="2952750"/>
            <a:ext cx="7715250" cy="4095750"/>
          </a:xfrm>
          <a:prstGeom prst="roundRect">
            <a:avLst>
              <a:gd name="adj" fmla="val 5581"/>
            </a:avLst>
          </a:prstGeom>
          <a:solidFill>
            <a:srgbClr val="11111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Box"/>
          <p:cNvSpPr txBox="1"/>
          <p:nvPr/>
        </p:nvSpPr>
        <p:spPr>
          <a:xfrm>
            <a:off x="9963150" y="3295650"/>
            <a:ext cx="2331720" cy="3048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B9BCA"/>
                </a:solidFill>
                <a:latin typeface="JetBrains Mono"/>
                <a:ea typeface="JetBrains Mono"/>
                <a:cs typeface="JetBrains Mono"/>
              </a:rPr>
              <a:t>03_daydayup_q3.py</a:t>
            </a:r>
          </a:p>
        </p:txBody>
      </p:sp>
      <p:sp>
        <p:nvSpPr>
          <p:cNvPr id="14" name="TextBox"/>
          <p:cNvSpPr txBox="1"/>
          <p:nvPr/>
        </p:nvSpPr>
        <p:spPr>
          <a:xfrm>
            <a:off x="9963150" y="3790950"/>
            <a:ext cx="7029450" cy="291465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2550"/>
              </a:lnSpc>
            </a:pPr>
            <a:r>
              <a:rPr lang="zh-CN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#DayDayUpQ3.py  工作日的力量</a:t>
            </a:r>
          </a:p>
          <a:p>
            <a:pPr>
              <a:lnSpc>
                <a:spcPts val="2550"/>
              </a:lnSpc>
            </a:pPr>
            <a:r>
              <a:rPr lang="en-US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dayup = 1.0</a:t>
            </a:r>
          </a:p>
          <a:p>
            <a:pPr>
              <a:lnSpc>
                <a:spcPts val="2550"/>
              </a:lnSpc>
            </a:pPr>
            <a:r>
              <a:rPr lang="en-US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dayfactor = 0.01</a:t>
            </a:r>
          </a:p>
          <a:p>
            <a:pPr>
              <a:lnSpc>
                <a:spcPts val="2550"/>
              </a:lnSpc>
            </a:pPr>
            <a:r>
              <a:rPr lang="en-US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for i in range(365):</a:t>
            </a:r>
          </a:p>
          <a:p>
            <a:pPr>
              <a:lnSpc>
                <a:spcPts val="2550"/>
              </a:lnSpc>
            </a:pPr>
            <a:r>
              <a:rPr lang="en-US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if i % 7 in [6, 0]:</a:t>
            </a:r>
          </a:p>
          <a:p>
            <a:pPr>
              <a:lnSpc>
                <a:spcPts val="2550"/>
              </a:lnSpc>
            </a:pPr>
            <a:r>
              <a:rPr lang="en-US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    dayup = dayup * (1 - dayfactor)</a:t>
            </a:r>
          </a:p>
          <a:p>
            <a:pPr>
              <a:lnSpc>
                <a:spcPts val="2550"/>
              </a:lnSpc>
            </a:pPr>
            <a:r>
              <a:rPr lang="en-US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else:</a:t>
            </a:r>
          </a:p>
          <a:p>
            <a:pPr>
              <a:lnSpc>
                <a:spcPts val="2550"/>
              </a:lnSpc>
            </a:pPr>
            <a:r>
              <a:rPr lang="en-US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    dayup = dayup * (1 + dayfactor)</a:t>
            </a:r>
          </a:p>
          <a:p>
            <a:pPr>
              <a:lnSpc>
                <a:spcPts val="2550"/>
              </a:lnSpc>
            </a:pPr>
            <a:r>
              <a:rPr lang="zh-CN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print("工作日的力量：{:.2f}".format(dayup))</a:t>
            </a:r>
          </a:p>
        </p:txBody>
      </p:sp>
      <p:sp>
        <p:nvSpPr>
          <p:cNvPr id="15" name="Rectangle"/>
          <p:cNvSpPr/>
          <p:nvPr/>
        </p:nvSpPr>
        <p:spPr>
          <a:xfrm>
            <a:off x="952500" y="9391650"/>
            <a:ext cx="16383000" cy="9525"/>
          </a:xfrm>
          <a:prstGeom prst="rect">
            <a:avLst/>
          </a:prstGeom>
          <a:solidFill>
            <a:srgbClr val="121212">
              <a:alpha val="10000"/>
            </a:srgb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Box"/>
          <p:cNvSpPr txBox="1"/>
          <p:nvPr/>
        </p:nvSpPr>
        <p:spPr>
          <a:xfrm>
            <a:off x="952500" y="9534525"/>
            <a:ext cx="4018331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《Python 语言程序设计基础》学习笔记</a:t>
            </a:r>
          </a:p>
        </p:txBody>
      </p:sp>
      <p:sp>
        <p:nvSpPr>
          <p:cNvPr id="17" name="TextBox"/>
          <p:cNvSpPr txBox="1"/>
          <p:nvPr/>
        </p:nvSpPr>
        <p:spPr>
          <a:xfrm>
            <a:off x="17081753" y="9534525"/>
            <a:ext cx="253746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7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4" name="Rectangle"/>
          <p:cNvSpPr/>
          <p:nvPr/>
        </p:nvSpPr>
        <p:spPr>
          <a:xfrm>
            <a:off x="-3810000" y="-6191250"/>
            <a:ext cx="15240000" cy="1524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6B9CC9">
                  <a:alpha val="55000"/>
                </a:srgbClr>
              </a:gs>
              <a:gs pos="100000">
                <a:srgbClr val="6B9CC9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5" name="Rectangle"/>
          <p:cNvSpPr/>
          <p:nvPr/>
        </p:nvSpPr>
        <p:spPr>
          <a:xfrm>
            <a:off x="8572500" y="4000500"/>
            <a:ext cx="14287500" cy="142875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5C27A">
                  <a:alpha val="50000"/>
                </a:srgbClr>
              </a:gs>
              <a:gs pos="100000">
                <a:srgbClr val="F5C27A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Rectangle"/>
          <p:cNvSpPr/>
          <p:nvPr/>
        </p:nvSpPr>
        <p:spPr>
          <a:xfrm>
            <a:off x="609600" y="55245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121212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Box"/>
          <p:cNvSpPr txBox="1"/>
          <p:nvPr/>
        </p:nvSpPr>
        <p:spPr>
          <a:xfrm>
            <a:off x="876300" y="457200"/>
            <a:ext cx="2251472" cy="342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75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PYTHON · 学习笔记</a:t>
            </a:r>
          </a:p>
        </p:txBody>
      </p:sp>
      <p:sp>
        <p:nvSpPr>
          <p:cNvPr id="8" name="TextBox"/>
          <p:cNvSpPr txBox="1"/>
          <p:nvPr/>
        </p:nvSpPr>
        <p:spPr>
          <a:xfrm>
            <a:off x="952500" y="1333500"/>
            <a:ext cx="1605763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笔记 · 第 3 章</a:t>
            </a:r>
          </a:p>
        </p:txBody>
      </p:sp>
      <p:sp>
        <p:nvSpPr>
          <p:cNvPr id="9" name="TextBox"/>
          <p:cNvSpPr txBox="1"/>
          <p:nvPr/>
        </p:nvSpPr>
        <p:spPr>
          <a:xfrm>
            <a:off x="952500" y="1714500"/>
            <a:ext cx="7157161" cy="6667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5250"/>
              </a:lnSpc>
            </a:pPr>
            <a:r>
              <a:rPr lang="zh-CN" sz="420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字符串、time 库与文本进度条</a:t>
            </a:r>
          </a:p>
        </p:txBody>
      </p:sp>
      <p:sp>
        <p:nvSpPr>
          <p:cNvPr id="10" name="TextBox"/>
          <p:cNvSpPr txBox="1"/>
          <p:nvPr/>
        </p:nvSpPr>
        <p:spPr>
          <a:xfrm>
            <a:off x="952500" y="2952750"/>
            <a:ext cx="990600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核心要点</a:t>
            </a:r>
          </a:p>
        </p:txBody>
      </p:sp>
      <p:sp>
        <p:nvSpPr>
          <p:cNvPr id="11" name="TextBox"/>
          <p:cNvSpPr txBox="1"/>
          <p:nvPr/>
        </p:nvSpPr>
        <p:spPr>
          <a:xfrm>
            <a:off x="952500" y="3429000"/>
            <a:ext cx="8191500" cy="523875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3750"/>
              </a:lnSpc>
            </a:pPr>
            <a:r>
              <a:rPr lang="zh-CN" sz="21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字符串是序列：正向 / 反向双序号；[M:N:K] 步长切片，[::-1] 一行反转</a:t>
            </a:r>
          </a:p>
          <a:p>
            <a:pPr>
              <a:lnSpc>
                <a:spcPts val="3750"/>
              </a:lnSpc>
            </a:pPr>
            <a:r>
              <a:rPr lang="zh-CN" sz="21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操作与函数：+ 拼接 · * 复制 · in 判断；len/str/ord/chr，Unicode 0~1114111</a:t>
            </a:r>
          </a:p>
          <a:p>
            <a:pPr>
              <a:lnSpc>
                <a:spcPts val="3750"/>
              </a:lnSpc>
            </a:pPr>
            <a:r>
              <a:rPr lang="zh-CN" sz="21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七个方法：lower · split · count · replace · center · strip · join</a:t>
            </a:r>
          </a:p>
          <a:p>
            <a:pPr>
              <a:lnSpc>
                <a:spcPts val="3750"/>
              </a:lnSpc>
            </a:pPr>
            <a:r>
              <a:rPr lang="zh-CN" sz="21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format 格式化：{填充}{对齐}{宽度}{,}{.精度}{类型}，如 "{0:=^20}"</a:t>
            </a:r>
          </a:p>
          <a:p>
            <a:pPr>
              <a:lnSpc>
                <a:spcPts val="3750"/>
              </a:lnSpc>
            </a:pPr>
            <a:r>
              <a:rPr lang="zh-CN" sz="21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time 三类函数：获取 time/ctime/gmtime · 格式化 strftime/strptime · 计时 perf_counter</a:t>
            </a:r>
          </a:p>
          <a:p>
            <a:pPr>
              <a:lnSpc>
                <a:spcPts val="3750"/>
              </a:lnSpc>
            </a:pPr>
            <a:r>
              <a:rPr lang="zh-CN" sz="21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实例④ 进度条：回退覆盖式刷新（IDLE 屏蔽，命令行看效果）+ perf_counter 计时</a:t>
            </a:r>
          </a:p>
        </p:txBody>
      </p:sp>
      <p:sp>
        <p:nvSpPr>
          <p:cNvPr id="12" name="Rectangle"/>
          <p:cNvSpPr/>
          <p:nvPr/>
        </p:nvSpPr>
        <p:spPr>
          <a:xfrm>
            <a:off x="952500" y="9391650"/>
            <a:ext cx="16383000" cy="9525"/>
          </a:xfrm>
          <a:prstGeom prst="rect">
            <a:avLst/>
          </a:prstGeom>
          <a:solidFill>
            <a:srgbClr val="121212">
              <a:alpha val="10000"/>
            </a:srgb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Box"/>
          <p:cNvSpPr txBox="1"/>
          <p:nvPr/>
        </p:nvSpPr>
        <p:spPr>
          <a:xfrm>
            <a:off x="952500" y="9534525"/>
            <a:ext cx="4018331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《Python 语言程序设计基础》学习笔记</a:t>
            </a:r>
          </a:p>
        </p:txBody>
      </p:sp>
      <p:sp>
        <p:nvSpPr>
          <p:cNvPr id="14" name="TextBox"/>
          <p:cNvSpPr txBox="1"/>
          <p:nvPr/>
        </p:nvSpPr>
        <p:spPr>
          <a:xfrm>
            <a:off x="17081753" y="9534525"/>
            <a:ext cx="253746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8</a:t>
            </a:r>
          </a:p>
        </p:txBody>
      </p:sp>
      <p:sp>
        <p:nvSpPr>
          <p:cNvPr id="15" name="Rectangle"/>
          <p:cNvSpPr/>
          <p:nvPr/>
        </p:nvSpPr>
        <p:spPr>
          <a:xfrm>
            <a:off x="9620250" y="2952750"/>
            <a:ext cx="7715250" cy="5067300"/>
          </a:xfrm>
          <a:prstGeom prst="roundRect">
            <a:avLst>
              <a:gd name="adj" fmla="val 4511"/>
            </a:avLst>
          </a:prstGeom>
          <a:solidFill>
            <a:srgbClr val="11111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Box"/>
          <p:cNvSpPr txBox="1"/>
          <p:nvPr/>
        </p:nvSpPr>
        <p:spPr>
          <a:xfrm>
            <a:off x="9963150" y="3295650"/>
            <a:ext cx="2606039" cy="3048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B9BCA"/>
                </a:solidFill>
                <a:latin typeface="JetBrains Mono"/>
                <a:ea typeface="JetBrains Mono"/>
                <a:cs typeface="JetBrains Mono"/>
              </a:rPr>
              <a:t>04_text_progress.py</a:t>
            </a:r>
          </a:p>
        </p:txBody>
      </p:sp>
      <p:sp>
        <p:nvSpPr>
          <p:cNvPr id="17" name="TextBox"/>
          <p:cNvSpPr txBox="1"/>
          <p:nvPr/>
        </p:nvSpPr>
        <p:spPr>
          <a:xfrm>
            <a:off x="9963150" y="3790950"/>
            <a:ext cx="7029450" cy="38862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2550"/>
              </a:lnSpc>
            </a:pPr>
            <a:r>
              <a:rPr lang="en-US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import time</a:t>
            </a:r>
          </a:p>
          <a:p>
            <a:pPr>
              <a:lnSpc>
                <a:spcPts val="2550"/>
              </a:lnSpc>
            </a:pPr>
            <a:r>
              <a:rPr lang="en-US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scale = 50</a:t>
            </a:r>
          </a:p>
          <a:p>
            <a:pPr>
              <a:lnSpc>
                <a:spcPts val="2550"/>
              </a:lnSpc>
            </a:pPr>
            <a:r>
              <a:rPr lang="zh-CN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print("执行开始".center(scale // 2, "-"))</a:t>
            </a:r>
          </a:p>
          <a:p>
            <a:pPr>
              <a:lnSpc>
                <a:spcPts val="2550"/>
              </a:lnSpc>
            </a:pPr>
            <a:r>
              <a:rPr lang="en-US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start = time.perf_counter()</a:t>
            </a:r>
          </a:p>
          <a:p>
            <a:pPr>
              <a:lnSpc>
                <a:spcPts val="2550"/>
              </a:lnSpc>
            </a:pPr>
            <a:r>
              <a:rPr lang="en-US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for i in range(scale + 1):</a:t>
            </a:r>
          </a:p>
          <a:p>
            <a:pPr>
              <a:lnSpc>
                <a:spcPts val="2550"/>
              </a:lnSpc>
            </a:pPr>
            <a:r>
              <a:rPr lang="en-US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a, b = "*" * i, "." * (scale - i)</a:t>
            </a:r>
          </a:p>
          <a:p>
            <a:pPr>
              <a:lnSpc>
                <a:spcPts val="2550"/>
              </a:lnSpc>
            </a:pPr>
            <a:r>
              <a:rPr lang="en-US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c = (i / scale) * 100</a:t>
            </a:r>
          </a:p>
          <a:p>
            <a:pPr>
              <a:lnSpc>
                <a:spcPts val="2550"/>
              </a:lnSpc>
            </a:pPr>
            <a:r>
              <a:rPr lang="en-US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dur = time.perf_counter() - start</a:t>
            </a:r>
          </a:p>
          <a:p>
            <a:pPr>
              <a:lnSpc>
                <a:spcPts val="2550"/>
              </a:lnSpc>
            </a:pPr>
            <a:r>
              <a:rPr lang="en-US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t = "{:^3.0f}%[{}-&gt;{}]{:.2f}s".format(c, a, b, dur)</a:t>
            </a:r>
          </a:p>
          <a:p>
            <a:pPr>
              <a:lnSpc>
                <a:spcPts val="2550"/>
              </a:lnSpc>
            </a:pPr>
            <a:r>
              <a:rPr lang="zh-CN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print(t, end="")            # 原地刷新（回退覆盖）</a:t>
            </a:r>
          </a:p>
          <a:p>
            <a:pPr>
              <a:lnSpc>
                <a:spcPts val="2550"/>
              </a:lnSpc>
            </a:pPr>
            <a:r>
              <a:rPr lang="zh-CN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# 每轮 time.sleep 0.1 秒，肉眼可见进度</a:t>
            </a:r>
          </a:p>
          <a:p>
            <a:pPr>
              <a:lnSpc>
                <a:spcPts val="2550"/>
              </a:lnSpc>
            </a:pPr>
            <a:r>
              <a:rPr lang="zh-CN" sz="165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print("执行结束".center(scale // 2, "-"))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4" name="Rectangle"/>
          <p:cNvSpPr/>
          <p:nvPr/>
        </p:nvSpPr>
        <p:spPr>
          <a:xfrm>
            <a:off x="-3810000" y="-6191250"/>
            <a:ext cx="15240000" cy="1524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6B9CC9">
                  <a:alpha val="55000"/>
                </a:srgbClr>
              </a:gs>
              <a:gs pos="100000">
                <a:srgbClr val="6B9CC9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5" name="Rectangle"/>
          <p:cNvSpPr/>
          <p:nvPr/>
        </p:nvSpPr>
        <p:spPr>
          <a:xfrm>
            <a:off x="8572500" y="4000500"/>
            <a:ext cx="14287500" cy="142875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5C27A">
                  <a:alpha val="50000"/>
                </a:srgbClr>
              </a:gs>
              <a:gs pos="100000">
                <a:srgbClr val="F5C27A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Rectangle"/>
          <p:cNvSpPr/>
          <p:nvPr/>
        </p:nvSpPr>
        <p:spPr>
          <a:xfrm>
            <a:off x="609600" y="55245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121212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Box"/>
          <p:cNvSpPr txBox="1"/>
          <p:nvPr/>
        </p:nvSpPr>
        <p:spPr>
          <a:xfrm>
            <a:off x="876300" y="457200"/>
            <a:ext cx="2251472" cy="342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75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PYTHON · 学习笔记</a:t>
            </a:r>
          </a:p>
        </p:txBody>
      </p:sp>
      <p:sp>
        <p:nvSpPr>
          <p:cNvPr id="8" name="TextBox"/>
          <p:cNvSpPr txBox="1"/>
          <p:nvPr/>
        </p:nvSpPr>
        <p:spPr>
          <a:xfrm>
            <a:off x="952500" y="1333500"/>
            <a:ext cx="1605763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笔记 · 第 4 章</a:t>
            </a:r>
          </a:p>
        </p:txBody>
      </p:sp>
      <p:sp>
        <p:nvSpPr>
          <p:cNvPr id="9" name="TextBox"/>
          <p:cNvSpPr txBox="1"/>
          <p:nvPr/>
        </p:nvSpPr>
        <p:spPr>
          <a:xfrm>
            <a:off x="952500" y="1714500"/>
            <a:ext cx="6400800" cy="6667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5250"/>
              </a:lnSpc>
            </a:pPr>
            <a:r>
              <a:rPr lang="zh-CN" sz="420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分支结构：让程序会做选择</a:t>
            </a:r>
          </a:p>
        </p:txBody>
      </p:sp>
      <p:sp>
        <p:nvSpPr>
          <p:cNvPr id="10" name="TextBox"/>
          <p:cNvSpPr txBox="1"/>
          <p:nvPr/>
        </p:nvSpPr>
        <p:spPr>
          <a:xfrm>
            <a:off x="952500" y="2952750"/>
            <a:ext cx="990600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核心要点</a:t>
            </a:r>
          </a:p>
        </p:txBody>
      </p:sp>
      <p:sp>
        <p:nvSpPr>
          <p:cNvPr id="11" name="TextBox"/>
          <p:cNvSpPr txBox="1"/>
          <p:nvPr/>
        </p:nvSpPr>
        <p:spPr>
          <a:xfrm>
            <a:off x="952500" y="3429000"/>
            <a:ext cx="8191500" cy="20955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3300"/>
              </a:lnSpc>
            </a:pPr>
            <a:r>
              <a:rPr lang="zh-CN" sz="19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单分支 / 二分支：if · if-else；紧凑形式 "对" if guess == 99 else "错"</a:t>
            </a:r>
          </a:p>
          <a:p>
            <a:pPr>
              <a:lnSpc>
                <a:spcPts val="3300"/>
              </a:lnSpc>
            </a:pPr>
            <a:r>
              <a:rPr lang="zh-CN" sz="19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多分支 if-elif-else：注意条件间的包含关系与取值范围覆盖</a:t>
            </a:r>
          </a:p>
          <a:p>
            <a:pPr>
              <a:lnSpc>
                <a:spcPts val="3300"/>
              </a:lnSpc>
            </a:pPr>
            <a:r>
              <a:rPr lang="zh-CN" sz="19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条件组合：and / or / not；&gt; &gt;= == &lt;= &lt; != 六个比较符</a:t>
            </a:r>
          </a:p>
          <a:p>
            <a:pPr>
              <a:lnSpc>
                <a:spcPts val="3300"/>
              </a:lnSpc>
            </a:pPr>
            <a:r>
              <a:rPr lang="zh-CN" sz="19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异常处理：try-except 捕获；else 无异常时执行，finally 一定执行</a:t>
            </a:r>
          </a:p>
          <a:p>
            <a:pPr>
              <a:lnSpc>
                <a:spcPts val="3300"/>
              </a:lnSpc>
            </a:pPr>
            <a:r>
              <a:rPr lang="zh-CN" sz="19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实例⑤ BMI：国际 WHO / 国内卫健委双标准混合计算</a:t>
            </a:r>
          </a:p>
        </p:txBody>
      </p:sp>
      <p:sp>
        <p:nvSpPr>
          <p:cNvPr id="12" name="Rectangle"/>
          <p:cNvSpPr/>
          <p:nvPr/>
        </p:nvSpPr>
        <p:spPr>
          <a:xfrm>
            <a:off x="9620250" y="2952750"/>
            <a:ext cx="7715250" cy="5715000"/>
          </a:xfrm>
          <a:prstGeom prst="roundRect">
            <a:avLst>
              <a:gd name="adj" fmla="val 4000"/>
            </a:avLst>
          </a:prstGeom>
          <a:solidFill>
            <a:srgbClr val="11111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Box"/>
          <p:cNvSpPr txBox="1"/>
          <p:nvPr/>
        </p:nvSpPr>
        <p:spPr>
          <a:xfrm>
            <a:off x="9963150" y="3295650"/>
            <a:ext cx="2194560" cy="3048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B9BCA"/>
                </a:solidFill>
                <a:latin typeface="JetBrains Mono"/>
                <a:ea typeface="JetBrains Mono"/>
                <a:cs typeface="JetBrains Mono"/>
              </a:rPr>
              <a:t>05_cal_bmi_v3.py</a:t>
            </a:r>
          </a:p>
        </p:txBody>
      </p:sp>
      <p:sp>
        <p:nvSpPr>
          <p:cNvPr id="14" name="TextBox"/>
          <p:cNvSpPr txBox="1"/>
          <p:nvPr/>
        </p:nvSpPr>
        <p:spPr>
          <a:xfrm>
            <a:off x="9963150" y="3790950"/>
            <a:ext cx="7029450" cy="45339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210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height, weight = map(float,</a:t>
            </a:r>
          </a:p>
          <a:p>
            <a:pPr>
              <a:lnSpc>
                <a:spcPts val="2100"/>
              </a:lnSpc>
            </a:pPr>
            <a:r>
              <a:rPr lang="zh-CN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input("身高(m) 体重(kg)[逗号隔开]: ").split(","))</a:t>
            </a:r>
          </a:p>
          <a:p>
            <a:pPr>
              <a:lnSpc>
                <a:spcPts val="210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bmi = weight / pow(height, 2)</a:t>
            </a:r>
          </a:p>
          <a:p>
            <a:pPr>
              <a:lnSpc>
                <a:spcPts val="210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who, nat = "", ""</a:t>
            </a:r>
          </a:p>
          <a:p>
            <a:pPr>
              <a:lnSpc>
                <a:spcPts val="210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if bmi &lt; 18.5:</a:t>
            </a:r>
          </a:p>
          <a:p>
            <a:pPr>
              <a:lnSpc>
                <a:spcPts val="2100"/>
              </a:lnSpc>
            </a:pPr>
            <a:r>
              <a:rPr lang="zh-CN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who, nat = "偏瘦", "偏瘦"</a:t>
            </a:r>
          </a:p>
          <a:p>
            <a:pPr>
              <a:lnSpc>
                <a:spcPts val="210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elif 18.5 &lt;= bmi &lt; 24:</a:t>
            </a:r>
          </a:p>
          <a:p>
            <a:pPr>
              <a:lnSpc>
                <a:spcPts val="2100"/>
              </a:lnSpc>
            </a:pPr>
            <a:r>
              <a:rPr lang="zh-CN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who, nat = "正常", "正常"</a:t>
            </a:r>
          </a:p>
          <a:p>
            <a:pPr>
              <a:lnSpc>
                <a:spcPts val="210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elif 24 &lt;= bmi &lt; 25:</a:t>
            </a:r>
          </a:p>
          <a:p>
            <a:pPr>
              <a:lnSpc>
                <a:spcPts val="2100"/>
              </a:lnSpc>
            </a:pPr>
            <a:r>
              <a:rPr lang="zh-CN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who, nat = "正常", "偏胖"</a:t>
            </a:r>
          </a:p>
          <a:p>
            <a:pPr>
              <a:lnSpc>
                <a:spcPts val="210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elif 25 &lt;= bmi &lt; 28:</a:t>
            </a:r>
          </a:p>
          <a:p>
            <a:pPr>
              <a:lnSpc>
                <a:spcPts val="2100"/>
              </a:lnSpc>
            </a:pPr>
            <a:r>
              <a:rPr lang="zh-CN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who, nat = "偏胖", "偏胖"</a:t>
            </a:r>
          </a:p>
          <a:p>
            <a:pPr>
              <a:lnSpc>
                <a:spcPts val="210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elif 28 &lt;= bmi &lt; 30:</a:t>
            </a:r>
          </a:p>
          <a:p>
            <a:pPr>
              <a:lnSpc>
                <a:spcPts val="2100"/>
              </a:lnSpc>
            </a:pPr>
            <a:r>
              <a:rPr lang="zh-CN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who, nat = "偏胖", "肥胖"</a:t>
            </a:r>
          </a:p>
          <a:p>
            <a:pPr>
              <a:lnSpc>
                <a:spcPts val="210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else:</a:t>
            </a:r>
          </a:p>
          <a:p>
            <a:pPr>
              <a:lnSpc>
                <a:spcPts val="2100"/>
              </a:lnSpc>
            </a:pPr>
            <a:r>
              <a:rPr lang="zh-CN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who, nat = "肥胖", "肥胖"</a:t>
            </a:r>
          </a:p>
          <a:p>
            <a:pPr>
              <a:lnSpc>
                <a:spcPts val="2100"/>
              </a:lnSpc>
            </a:pPr>
            <a:r>
              <a:rPr lang="zh-CN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print("BMI 指标为: 国际 {0}, 国内 {1}".format(who, nat))</a:t>
            </a:r>
          </a:p>
        </p:txBody>
      </p:sp>
      <p:sp>
        <p:nvSpPr>
          <p:cNvPr id="15" name="Rectangle"/>
          <p:cNvSpPr/>
          <p:nvPr/>
        </p:nvSpPr>
        <p:spPr>
          <a:xfrm>
            <a:off x="952500" y="9391650"/>
            <a:ext cx="16383000" cy="9525"/>
          </a:xfrm>
          <a:prstGeom prst="rect">
            <a:avLst/>
          </a:prstGeom>
          <a:solidFill>
            <a:srgbClr val="121212">
              <a:alpha val="10000"/>
            </a:srgb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Box"/>
          <p:cNvSpPr txBox="1"/>
          <p:nvPr/>
        </p:nvSpPr>
        <p:spPr>
          <a:xfrm>
            <a:off x="952500" y="9534525"/>
            <a:ext cx="4018331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《Python 语言程序设计基础》学习笔记</a:t>
            </a:r>
          </a:p>
        </p:txBody>
      </p:sp>
      <p:sp>
        <p:nvSpPr>
          <p:cNvPr id="17" name="TextBox"/>
          <p:cNvSpPr txBox="1"/>
          <p:nvPr/>
        </p:nvSpPr>
        <p:spPr>
          <a:xfrm>
            <a:off x="17081753" y="9534525"/>
            <a:ext cx="253746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9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4" name="Rectangle"/>
          <p:cNvSpPr/>
          <p:nvPr/>
        </p:nvSpPr>
        <p:spPr>
          <a:xfrm>
            <a:off x="-3810000" y="-6191250"/>
            <a:ext cx="15240000" cy="1524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6B9CC9">
                  <a:alpha val="55000"/>
                </a:srgbClr>
              </a:gs>
              <a:gs pos="100000">
                <a:srgbClr val="6B9CC9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5" name="Rectangle"/>
          <p:cNvSpPr/>
          <p:nvPr/>
        </p:nvSpPr>
        <p:spPr>
          <a:xfrm>
            <a:off x="8572500" y="4000500"/>
            <a:ext cx="14287500" cy="142875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5C27A">
                  <a:alpha val="50000"/>
                </a:srgbClr>
              </a:gs>
              <a:gs pos="100000">
                <a:srgbClr val="F5C27A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Rectangle"/>
          <p:cNvSpPr/>
          <p:nvPr/>
        </p:nvSpPr>
        <p:spPr>
          <a:xfrm>
            <a:off x="609600" y="55245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121212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Box"/>
          <p:cNvSpPr txBox="1"/>
          <p:nvPr/>
        </p:nvSpPr>
        <p:spPr>
          <a:xfrm>
            <a:off x="876300" y="457200"/>
            <a:ext cx="2251472" cy="342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75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PYTHON · 学习笔记</a:t>
            </a:r>
          </a:p>
        </p:txBody>
      </p:sp>
      <p:sp>
        <p:nvSpPr>
          <p:cNvPr id="8" name="TextBox"/>
          <p:cNvSpPr txBox="1"/>
          <p:nvPr/>
        </p:nvSpPr>
        <p:spPr>
          <a:xfrm>
            <a:off x="952500" y="1333500"/>
            <a:ext cx="1605763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笔记 · 第 4 章</a:t>
            </a:r>
          </a:p>
        </p:txBody>
      </p:sp>
      <p:sp>
        <p:nvSpPr>
          <p:cNvPr id="9" name="TextBox"/>
          <p:cNvSpPr txBox="1"/>
          <p:nvPr/>
        </p:nvSpPr>
        <p:spPr>
          <a:xfrm>
            <a:off x="952500" y="1714500"/>
            <a:ext cx="8528533" cy="6667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5250"/>
              </a:lnSpc>
            </a:pPr>
            <a:r>
              <a:rPr lang="zh-CN" sz="420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循环与 random：让程序重复与随机</a:t>
            </a:r>
          </a:p>
        </p:txBody>
      </p:sp>
      <p:sp>
        <p:nvSpPr>
          <p:cNvPr id="10" name="TextBox"/>
          <p:cNvSpPr txBox="1"/>
          <p:nvPr/>
        </p:nvSpPr>
        <p:spPr>
          <a:xfrm>
            <a:off x="952500" y="2952750"/>
            <a:ext cx="990600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核心要点</a:t>
            </a:r>
          </a:p>
        </p:txBody>
      </p:sp>
      <p:sp>
        <p:nvSpPr>
          <p:cNvPr id="11" name="TextBox"/>
          <p:cNvSpPr txBox="1"/>
          <p:nvPr/>
        </p:nvSpPr>
        <p:spPr>
          <a:xfrm>
            <a:off x="952500" y="3429000"/>
            <a:ext cx="8191500" cy="25146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3300"/>
              </a:lnSpc>
            </a:pPr>
            <a:r>
              <a:rPr lang="zh-CN" sz="19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遍历循环 for…in：计数 range(M,N,K) · 字符串 · 列表 · 文件</a:t>
            </a:r>
          </a:p>
          <a:p>
            <a:pPr>
              <a:lnSpc>
                <a:spcPts val="3300"/>
              </a:lnSpc>
            </a:pPr>
            <a:r>
              <a:rPr lang="zh-CN" sz="19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无限循环 while：条件控制反复执行；CTRL+C 可退出死循环</a:t>
            </a:r>
          </a:p>
          <a:p>
            <a:pPr>
              <a:lnSpc>
                <a:spcPts val="3300"/>
              </a:lnSpc>
            </a:pPr>
            <a:r>
              <a:rPr lang="zh-CN" sz="19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break / continue：跳出整个循环 / 跳过当次；break 只跳出最内层</a:t>
            </a:r>
          </a:p>
          <a:p>
            <a:pPr>
              <a:lnSpc>
                <a:spcPts val="3300"/>
              </a:lnSpc>
            </a:pPr>
            <a:r>
              <a:rPr lang="zh-CN" sz="19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循环与 else：没被 break 打断才执行——"正常完成循环的奖励"</a:t>
            </a:r>
          </a:p>
          <a:p>
            <a:pPr>
              <a:lnSpc>
                <a:spcPts val="3300"/>
              </a:lnSpc>
            </a:pPr>
            <a:r>
              <a:rPr lang="zh-CN" sz="19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random 库 8 函数：梅森旋转算法伪随机；seed(10) 让随机可复现</a:t>
            </a:r>
          </a:p>
          <a:p>
            <a:pPr>
              <a:lnSpc>
                <a:spcPts val="3300"/>
              </a:lnSpc>
            </a:pPr>
            <a:r>
              <a:rPr lang="zh-CN" sz="19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实例⑥ 圆周率：数学思维公式法 vs 计算思维蒙特卡洛撒点</a:t>
            </a:r>
          </a:p>
        </p:txBody>
      </p:sp>
      <p:sp>
        <p:nvSpPr>
          <p:cNvPr id="12" name="Rectangle"/>
          <p:cNvSpPr/>
          <p:nvPr/>
        </p:nvSpPr>
        <p:spPr>
          <a:xfrm>
            <a:off x="9620250" y="2952750"/>
            <a:ext cx="7715250" cy="4895850"/>
          </a:xfrm>
          <a:prstGeom prst="roundRect">
            <a:avLst>
              <a:gd name="adj" fmla="val 4669"/>
            </a:avLst>
          </a:prstGeom>
          <a:solidFill>
            <a:srgbClr val="11111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Box"/>
          <p:cNvSpPr txBox="1"/>
          <p:nvPr/>
        </p:nvSpPr>
        <p:spPr>
          <a:xfrm>
            <a:off x="9963150" y="3295650"/>
            <a:ext cx="2606039" cy="3048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B9BCA"/>
                </a:solidFill>
                <a:latin typeface="JetBrains Mono"/>
                <a:ea typeface="JetBrains Mono"/>
                <a:cs typeface="JetBrains Mono"/>
              </a:rPr>
              <a:t>06_pi_montecarlo.py</a:t>
            </a:r>
          </a:p>
        </p:txBody>
      </p:sp>
      <p:sp>
        <p:nvSpPr>
          <p:cNvPr id="14" name="TextBox"/>
          <p:cNvSpPr txBox="1"/>
          <p:nvPr/>
        </p:nvSpPr>
        <p:spPr>
          <a:xfrm>
            <a:off x="9963150" y="3790950"/>
            <a:ext cx="7029450" cy="371475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from random import random</a:t>
            </a:r>
          </a:p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from time import perf_counter</a:t>
            </a:r>
          </a:p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DARTS = 1000 * 1000</a:t>
            </a:r>
          </a:p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hits = 0.0</a:t>
            </a:r>
          </a:p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start = perf_counter()</a:t>
            </a:r>
          </a:p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for i in range(1, DARTS + 1):</a:t>
            </a:r>
          </a:p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x, y = random(), random()</a:t>
            </a:r>
          </a:p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dist = pow(x ** 2 + y ** 2, 0.5)</a:t>
            </a:r>
          </a:p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if dist &lt;= 1.0:</a:t>
            </a:r>
          </a:p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    hits = hits + 1</a:t>
            </a:r>
          </a:p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pi = 4 * (hits / DARTS)</a:t>
            </a:r>
          </a:p>
          <a:p>
            <a:pPr>
              <a:lnSpc>
                <a:spcPts val="2250"/>
              </a:lnSpc>
            </a:pPr>
            <a:r>
              <a:rPr lang="zh-CN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print("圆周率值是: {}".format(pi))</a:t>
            </a:r>
          </a:p>
          <a:p>
            <a:pPr>
              <a:lnSpc>
                <a:spcPts val="2250"/>
              </a:lnSpc>
            </a:pPr>
            <a:r>
              <a:rPr lang="zh-CN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print("运行时间是: {:.5f}s".format(perf_counter() - start))</a:t>
            </a:r>
          </a:p>
        </p:txBody>
      </p:sp>
      <p:sp>
        <p:nvSpPr>
          <p:cNvPr id="15" name="Rectangle"/>
          <p:cNvSpPr/>
          <p:nvPr/>
        </p:nvSpPr>
        <p:spPr>
          <a:xfrm>
            <a:off x="952500" y="9391650"/>
            <a:ext cx="16383000" cy="9525"/>
          </a:xfrm>
          <a:prstGeom prst="rect">
            <a:avLst/>
          </a:prstGeom>
          <a:solidFill>
            <a:srgbClr val="121212">
              <a:alpha val="10000"/>
            </a:srgb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Box"/>
          <p:cNvSpPr txBox="1"/>
          <p:nvPr/>
        </p:nvSpPr>
        <p:spPr>
          <a:xfrm>
            <a:off x="952500" y="9534525"/>
            <a:ext cx="4018331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《Python 语言程序设计基础》学习笔记</a:t>
            </a:r>
          </a:p>
        </p:txBody>
      </p:sp>
      <p:sp>
        <p:nvSpPr>
          <p:cNvPr id="17" name="TextBox"/>
          <p:cNvSpPr txBox="1"/>
          <p:nvPr/>
        </p:nvSpPr>
        <p:spPr>
          <a:xfrm>
            <a:off x="17081753" y="9534525"/>
            <a:ext cx="253746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10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4" name="Rectangle"/>
          <p:cNvSpPr/>
          <p:nvPr/>
        </p:nvSpPr>
        <p:spPr>
          <a:xfrm>
            <a:off x="-3810000" y="-6191250"/>
            <a:ext cx="15240000" cy="1524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6B9CC9">
                  <a:alpha val="55000"/>
                </a:srgbClr>
              </a:gs>
              <a:gs pos="100000">
                <a:srgbClr val="6B9CC9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5" name="Rectangle"/>
          <p:cNvSpPr/>
          <p:nvPr/>
        </p:nvSpPr>
        <p:spPr>
          <a:xfrm>
            <a:off x="8572500" y="4000500"/>
            <a:ext cx="14287500" cy="142875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5C27A">
                  <a:alpha val="50000"/>
                </a:srgbClr>
              </a:gs>
              <a:gs pos="100000">
                <a:srgbClr val="F5C27A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Rectangle"/>
          <p:cNvSpPr/>
          <p:nvPr/>
        </p:nvSpPr>
        <p:spPr>
          <a:xfrm>
            <a:off x="609600" y="55245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121212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Box"/>
          <p:cNvSpPr txBox="1"/>
          <p:nvPr/>
        </p:nvSpPr>
        <p:spPr>
          <a:xfrm>
            <a:off x="876300" y="457200"/>
            <a:ext cx="2251472" cy="342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75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PYTHON · 学习笔记</a:t>
            </a:r>
          </a:p>
        </p:txBody>
      </p:sp>
      <p:sp>
        <p:nvSpPr>
          <p:cNvPr id="8" name="TextBox"/>
          <p:cNvSpPr txBox="1"/>
          <p:nvPr/>
        </p:nvSpPr>
        <p:spPr>
          <a:xfrm>
            <a:off x="952500" y="1333500"/>
            <a:ext cx="1605763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笔记 · 第 5 章</a:t>
            </a:r>
          </a:p>
        </p:txBody>
      </p:sp>
      <p:sp>
        <p:nvSpPr>
          <p:cNvPr id="9" name="TextBox"/>
          <p:cNvSpPr txBox="1"/>
          <p:nvPr/>
        </p:nvSpPr>
        <p:spPr>
          <a:xfrm>
            <a:off x="952500" y="1714500"/>
            <a:ext cx="6400800" cy="6667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5250"/>
              </a:lnSpc>
            </a:pPr>
            <a:r>
              <a:rPr lang="zh-CN" sz="420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函数与递归：代码复用之美</a:t>
            </a:r>
          </a:p>
        </p:txBody>
      </p:sp>
      <p:sp>
        <p:nvSpPr>
          <p:cNvPr id="10" name="TextBox"/>
          <p:cNvSpPr txBox="1"/>
          <p:nvPr/>
        </p:nvSpPr>
        <p:spPr>
          <a:xfrm>
            <a:off x="952500" y="2952750"/>
            <a:ext cx="990600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核心要点</a:t>
            </a:r>
          </a:p>
        </p:txBody>
      </p:sp>
      <p:sp>
        <p:nvSpPr>
          <p:cNvPr id="11" name="TextBox"/>
          <p:cNvSpPr txBox="1"/>
          <p:nvPr/>
        </p:nvSpPr>
        <p:spPr>
          <a:xfrm>
            <a:off x="952500" y="3429000"/>
            <a:ext cx="8191500" cy="24003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31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函数 = IPO：def 定义；可选参数默认值 · 可变参数 *b · 名称传递</a:t>
            </a:r>
          </a:p>
          <a:p>
            <a:pPr>
              <a:lnSpc>
                <a:spcPts val="31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返回值：return 可返回 0 个或多个——多个结果自动打包成元组</a:t>
            </a:r>
          </a:p>
          <a:p>
            <a:pPr>
              <a:lnSpc>
                <a:spcPts val="31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变量作用域：函数内用 global 声明全局；组合类型未创建则等同全局</a:t>
            </a:r>
          </a:p>
          <a:p>
            <a:pPr>
              <a:lnSpc>
                <a:spcPts val="31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lambda 函数：匿名函数，主要用作其他函数的参数，建议谨慎使用</a:t>
            </a:r>
          </a:p>
          <a:p>
            <a:pPr>
              <a:lnSpc>
                <a:spcPts val="31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递归两要素：链条 + 基例（函数 + 分支）——数学归纳法的编程体现</a:t>
            </a:r>
          </a:p>
          <a:p>
            <a:pPr>
              <a:lnSpc>
                <a:spcPts val="31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模块④ PyInstaller：pyinstaller -i 图标.ico -F 脚本.py，打包才能上路</a:t>
            </a:r>
          </a:p>
        </p:txBody>
      </p:sp>
      <p:sp>
        <p:nvSpPr>
          <p:cNvPr id="12" name="Rectangle"/>
          <p:cNvSpPr/>
          <p:nvPr/>
        </p:nvSpPr>
        <p:spPr>
          <a:xfrm>
            <a:off x="9620250" y="2952750"/>
            <a:ext cx="7715250" cy="4324350"/>
          </a:xfrm>
          <a:prstGeom prst="roundRect">
            <a:avLst>
              <a:gd name="adj" fmla="val 5286"/>
            </a:avLst>
          </a:prstGeom>
          <a:solidFill>
            <a:srgbClr val="11111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Box"/>
          <p:cNvSpPr txBox="1"/>
          <p:nvPr/>
        </p:nvSpPr>
        <p:spPr>
          <a:xfrm>
            <a:off x="9963150" y="3295650"/>
            <a:ext cx="2743199" cy="3048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B9BCA"/>
                </a:solidFill>
                <a:latin typeface="JetBrains Mono"/>
                <a:ea typeface="JetBrains Mono"/>
                <a:cs typeface="JetBrains Mono"/>
              </a:rPr>
              <a:t>08_koch_snowflake.py</a:t>
            </a:r>
          </a:p>
        </p:txBody>
      </p:sp>
      <p:sp>
        <p:nvSpPr>
          <p:cNvPr id="14" name="TextBox"/>
          <p:cNvSpPr txBox="1"/>
          <p:nvPr/>
        </p:nvSpPr>
        <p:spPr>
          <a:xfrm>
            <a:off x="9963150" y="3790950"/>
            <a:ext cx="7029450" cy="314325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import turtle</a:t>
            </a:r>
          </a:p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def koch(size, n):</a:t>
            </a:r>
          </a:p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if n == 0:</a:t>
            </a:r>
          </a:p>
          <a:p>
            <a:pPr>
              <a:lnSpc>
                <a:spcPts val="2250"/>
              </a:lnSpc>
            </a:pPr>
            <a:r>
              <a:rPr lang="zh-CN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    turtle.fd(size)            # 基例：初始线段</a:t>
            </a:r>
          </a:p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else:</a:t>
            </a:r>
          </a:p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    for angle in [0, 60, -120, 60]:</a:t>
            </a:r>
          </a:p>
          <a:p>
            <a:pPr>
              <a:lnSpc>
                <a:spcPts val="2250"/>
              </a:lnSpc>
            </a:pPr>
            <a:r>
              <a:rPr lang="zh-CN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        turtle.left(angle)     # 链条：线段的组合</a:t>
            </a:r>
          </a:p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        koch(size / 3, n - 1)</a:t>
            </a:r>
          </a:p>
          <a:p>
            <a:pPr>
              <a:lnSpc>
                <a:spcPts val="2250"/>
              </a:lnSpc>
            </a:pPr>
            <a:r>
              <a:rPr lang="zh-CN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koch(400, 3)                       # 3 阶科赫曲线</a:t>
            </a:r>
          </a:p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turtle.hideturtle()</a:t>
            </a:r>
          </a:p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turtle.done()</a:t>
            </a:r>
          </a:p>
        </p:txBody>
      </p:sp>
      <p:sp>
        <p:nvSpPr>
          <p:cNvPr id="15" name="Rectangle"/>
          <p:cNvSpPr/>
          <p:nvPr/>
        </p:nvSpPr>
        <p:spPr>
          <a:xfrm>
            <a:off x="952500" y="9391650"/>
            <a:ext cx="16383000" cy="9525"/>
          </a:xfrm>
          <a:prstGeom prst="rect">
            <a:avLst/>
          </a:prstGeom>
          <a:solidFill>
            <a:srgbClr val="121212">
              <a:alpha val="10000"/>
            </a:srgb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Box"/>
          <p:cNvSpPr txBox="1"/>
          <p:nvPr/>
        </p:nvSpPr>
        <p:spPr>
          <a:xfrm>
            <a:off x="952500" y="9534525"/>
            <a:ext cx="4018331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《Python 语言程序设计基础》学习笔记</a:t>
            </a:r>
          </a:p>
        </p:txBody>
      </p:sp>
      <p:sp>
        <p:nvSpPr>
          <p:cNvPr id="17" name="TextBox"/>
          <p:cNvSpPr txBox="1"/>
          <p:nvPr/>
        </p:nvSpPr>
        <p:spPr>
          <a:xfrm>
            <a:off x="17081753" y="9534525"/>
            <a:ext cx="253746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11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4" name="Rectangle"/>
          <p:cNvSpPr/>
          <p:nvPr/>
        </p:nvSpPr>
        <p:spPr>
          <a:xfrm>
            <a:off x="-3810000" y="-6191250"/>
            <a:ext cx="15240000" cy="1524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6B9CC9">
                  <a:alpha val="55000"/>
                </a:srgbClr>
              </a:gs>
              <a:gs pos="100000">
                <a:srgbClr val="6B9CC9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5" name="Rectangle"/>
          <p:cNvSpPr/>
          <p:nvPr/>
        </p:nvSpPr>
        <p:spPr>
          <a:xfrm>
            <a:off x="8572500" y="4000500"/>
            <a:ext cx="14287500" cy="142875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5C27A">
                  <a:alpha val="50000"/>
                </a:srgbClr>
              </a:gs>
              <a:gs pos="100000">
                <a:srgbClr val="F5C27A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Rectangle"/>
          <p:cNvSpPr/>
          <p:nvPr/>
        </p:nvSpPr>
        <p:spPr>
          <a:xfrm>
            <a:off x="609600" y="55245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121212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Box"/>
          <p:cNvSpPr txBox="1"/>
          <p:nvPr/>
        </p:nvSpPr>
        <p:spPr>
          <a:xfrm>
            <a:off x="876300" y="457200"/>
            <a:ext cx="2251472" cy="342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75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PYTHON · 学习笔记</a:t>
            </a:r>
          </a:p>
        </p:txBody>
      </p:sp>
      <p:sp>
        <p:nvSpPr>
          <p:cNvPr id="8" name="TextBox"/>
          <p:cNvSpPr txBox="1"/>
          <p:nvPr/>
        </p:nvSpPr>
        <p:spPr>
          <a:xfrm>
            <a:off x="952500" y="1333500"/>
            <a:ext cx="1605763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笔记 · 第 6 章</a:t>
            </a:r>
          </a:p>
        </p:txBody>
      </p:sp>
      <p:sp>
        <p:nvSpPr>
          <p:cNvPr id="9" name="TextBox"/>
          <p:cNvSpPr txBox="1"/>
          <p:nvPr/>
        </p:nvSpPr>
        <p:spPr>
          <a:xfrm>
            <a:off x="952500" y="1714500"/>
            <a:ext cx="7467600" cy="6667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5250"/>
              </a:lnSpc>
            </a:pPr>
            <a:r>
              <a:rPr lang="zh-CN" sz="420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组合数据类型：把数据装进容器</a:t>
            </a:r>
          </a:p>
        </p:txBody>
      </p:sp>
      <p:sp>
        <p:nvSpPr>
          <p:cNvPr id="10" name="TextBox"/>
          <p:cNvSpPr txBox="1"/>
          <p:nvPr/>
        </p:nvSpPr>
        <p:spPr>
          <a:xfrm>
            <a:off x="952500" y="2952750"/>
            <a:ext cx="990600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核心要点</a:t>
            </a:r>
          </a:p>
        </p:txBody>
      </p:sp>
      <p:sp>
        <p:nvSpPr>
          <p:cNvPr id="11" name="TextBox"/>
          <p:cNvSpPr txBox="1"/>
          <p:nvPr/>
        </p:nvSpPr>
        <p:spPr>
          <a:xfrm>
            <a:off x="952500" y="3429000"/>
            <a:ext cx="8191500" cy="280035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31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集合 set：无序、唯一、元素不可更改；交 &amp; 并 | 差 - 补 ^，天生去重</a:t>
            </a:r>
          </a:p>
          <a:p>
            <a:pPr>
              <a:lnSpc>
                <a:spcPts val="31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序列是基类：字符串 · 元组 · 列表；in / + * / [i] / [i:j:k] 通用操作</a:t>
            </a:r>
          </a:p>
          <a:p>
            <a:pPr>
              <a:lnSpc>
                <a:spcPts val="31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元组 tuple：创建后不可修改——数据保护的"只读"选择</a:t>
            </a:r>
          </a:p>
          <a:p>
            <a:pPr>
              <a:lnSpc>
                <a:spcPts val="31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列表 list：最常用；append / insert / pop / reverse，赋值仅传递引用</a:t>
            </a:r>
          </a:p>
          <a:p>
            <a:pPr>
              <a:lnSpc>
                <a:spcPts val="31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字典 dict：键值对映射（键值对间无序）；d.get(k, 默认值) 最重要</a:t>
            </a:r>
          </a:p>
          <a:p>
            <a:pPr>
              <a:lnSpc>
                <a:spcPts val="31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实例⑨⑩：统计值四函数分模块；三国词频归一化后：曹操 1451 · 孔明 1383</a:t>
            </a:r>
          </a:p>
        </p:txBody>
      </p:sp>
      <p:sp>
        <p:nvSpPr>
          <p:cNvPr id="12" name="Rectangle"/>
          <p:cNvSpPr/>
          <p:nvPr/>
        </p:nvSpPr>
        <p:spPr>
          <a:xfrm>
            <a:off x="9620250" y="2952750"/>
            <a:ext cx="7715250" cy="5553075"/>
          </a:xfrm>
          <a:prstGeom prst="roundRect">
            <a:avLst>
              <a:gd name="adj" fmla="val 4116"/>
            </a:avLst>
          </a:prstGeom>
          <a:solidFill>
            <a:srgbClr val="11111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Box"/>
          <p:cNvSpPr txBox="1"/>
          <p:nvPr/>
        </p:nvSpPr>
        <p:spPr>
          <a:xfrm>
            <a:off x="9963150" y="3295650"/>
            <a:ext cx="3154679" cy="3048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B9BCA"/>
                </a:solidFill>
                <a:latin typeface="JetBrains Mono"/>
                <a:ea typeface="JetBrains Mono"/>
                <a:cs typeface="JetBrains Mono"/>
              </a:rPr>
              <a:t>10_cal_threekingdoms.py</a:t>
            </a:r>
          </a:p>
        </p:txBody>
      </p:sp>
      <p:sp>
        <p:nvSpPr>
          <p:cNvPr id="14" name="TextBox"/>
          <p:cNvSpPr txBox="1"/>
          <p:nvPr/>
        </p:nvSpPr>
        <p:spPr>
          <a:xfrm>
            <a:off x="9963150" y="3790950"/>
            <a:ext cx="7029450" cy="437197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2025"/>
              </a:lnSpc>
            </a:pPr>
            <a:r>
              <a:rPr lang="en-US" sz="1425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import jieba</a:t>
            </a:r>
          </a:p>
          <a:p>
            <a:pPr>
              <a:lnSpc>
                <a:spcPts val="2025"/>
              </a:lnSpc>
            </a:pPr>
            <a:r>
              <a:rPr lang="en-US" sz="1425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txt = open("threekingdoms.txt", encoding="utf-8").read()</a:t>
            </a:r>
          </a:p>
          <a:p>
            <a:pPr>
              <a:lnSpc>
                <a:spcPts val="2025"/>
              </a:lnSpc>
            </a:pPr>
            <a:r>
              <a:rPr lang="en-US" sz="1425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words = jieba.lcut(txt)</a:t>
            </a:r>
          </a:p>
          <a:p>
            <a:pPr>
              <a:lnSpc>
                <a:spcPts val="2025"/>
              </a:lnSpc>
            </a:pPr>
            <a:r>
              <a:rPr lang="en-US" sz="1425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counts = {}</a:t>
            </a:r>
          </a:p>
          <a:p>
            <a:pPr>
              <a:lnSpc>
                <a:spcPts val="2025"/>
              </a:lnSpc>
            </a:pPr>
            <a:r>
              <a:rPr lang="en-US" sz="1425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for word in words:</a:t>
            </a:r>
          </a:p>
          <a:p>
            <a:pPr>
              <a:lnSpc>
                <a:spcPts val="2025"/>
              </a:lnSpc>
            </a:pPr>
            <a:r>
              <a:rPr lang="en-US" sz="1425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if len(word) == 1:</a:t>
            </a:r>
          </a:p>
          <a:p>
            <a:pPr>
              <a:lnSpc>
                <a:spcPts val="2025"/>
              </a:lnSpc>
            </a:pPr>
            <a:r>
              <a:rPr lang="en-US" sz="1425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    continue</a:t>
            </a:r>
          </a:p>
          <a:p>
            <a:pPr>
              <a:lnSpc>
                <a:spcPts val="2025"/>
              </a:lnSpc>
            </a:pPr>
            <a:r>
              <a:rPr lang="zh-CN" sz="1425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elif word in {"诸葛亮", "孔明曰"}: rword = "孔明"</a:t>
            </a:r>
          </a:p>
          <a:p>
            <a:pPr>
              <a:lnSpc>
                <a:spcPts val="2025"/>
              </a:lnSpc>
            </a:pPr>
            <a:r>
              <a:rPr lang="zh-CN" sz="1425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elif word in {"关公", "云长"}: rword = "关羽"</a:t>
            </a:r>
          </a:p>
          <a:p>
            <a:pPr>
              <a:lnSpc>
                <a:spcPts val="2025"/>
              </a:lnSpc>
            </a:pPr>
            <a:r>
              <a:rPr lang="zh-CN" sz="1425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elif word in {"玄德", "玄德曰"}: rword = "刘备"</a:t>
            </a:r>
          </a:p>
          <a:p>
            <a:pPr>
              <a:lnSpc>
                <a:spcPts val="2025"/>
              </a:lnSpc>
            </a:pPr>
            <a:r>
              <a:rPr lang="zh-CN" sz="1425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elif word in {"孟德", "丞相"}: rword = "曹操"</a:t>
            </a:r>
          </a:p>
          <a:p>
            <a:pPr>
              <a:lnSpc>
                <a:spcPts val="2025"/>
              </a:lnSpc>
            </a:pPr>
            <a:r>
              <a:rPr lang="en-US" sz="1425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else:</a:t>
            </a:r>
          </a:p>
          <a:p>
            <a:pPr>
              <a:lnSpc>
                <a:spcPts val="2025"/>
              </a:lnSpc>
            </a:pPr>
            <a:r>
              <a:rPr lang="en-US" sz="1425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    rword = word</a:t>
            </a:r>
          </a:p>
          <a:p>
            <a:pPr>
              <a:lnSpc>
                <a:spcPts val="2025"/>
              </a:lnSpc>
            </a:pPr>
            <a:r>
              <a:rPr lang="en-US" sz="1425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counts[rword] = counts.get(rword, 0) + 1</a:t>
            </a:r>
          </a:p>
          <a:p>
            <a:pPr>
              <a:lnSpc>
                <a:spcPts val="2025"/>
              </a:lnSpc>
            </a:pPr>
            <a:r>
              <a:rPr lang="en-US" sz="1425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items = sorted(counts.items(), key=lambda x: x[1], reverse=True)</a:t>
            </a:r>
          </a:p>
          <a:p>
            <a:pPr>
              <a:lnSpc>
                <a:spcPts val="2025"/>
              </a:lnSpc>
            </a:pPr>
            <a:r>
              <a:rPr lang="en-US" sz="1425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for w, c in items[:10]:</a:t>
            </a:r>
          </a:p>
          <a:p>
            <a:pPr>
              <a:lnSpc>
                <a:spcPts val="2025"/>
              </a:lnSpc>
            </a:pPr>
            <a:r>
              <a:rPr lang="en-US" sz="1425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print("{0:&lt;10}{1:&gt;5}".format(w, c))</a:t>
            </a:r>
          </a:p>
        </p:txBody>
      </p:sp>
      <p:sp>
        <p:nvSpPr>
          <p:cNvPr id="15" name="Rectangle"/>
          <p:cNvSpPr/>
          <p:nvPr/>
        </p:nvSpPr>
        <p:spPr>
          <a:xfrm>
            <a:off x="952500" y="9391650"/>
            <a:ext cx="16383000" cy="9525"/>
          </a:xfrm>
          <a:prstGeom prst="rect">
            <a:avLst/>
          </a:prstGeom>
          <a:solidFill>
            <a:srgbClr val="121212">
              <a:alpha val="10000"/>
            </a:srgb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Box"/>
          <p:cNvSpPr txBox="1"/>
          <p:nvPr/>
        </p:nvSpPr>
        <p:spPr>
          <a:xfrm>
            <a:off x="952500" y="9534525"/>
            <a:ext cx="4018331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《Python 语言程序设计基础》学习笔记</a:t>
            </a:r>
          </a:p>
        </p:txBody>
      </p:sp>
      <p:sp>
        <p:nvSpPr>
          <p:cNvPr id="17" name="TextBox"/>
          <p:cNvSpPr txBox="1"/>
          <p:nvPr/>
        </p:nvSpPr>
        <p:spPr>
          <a:xfrm>
            <a:off x="17081753" y="9534525"/>
            <a:ext cx="253746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12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4" name="Rectangle"/>
          <p:cNvSpPr/>
          <p:nvPr/>
        </p:nvSpPr>
        <p:spPr>
          <a:xfrm>
            <a:off x="-3810000" y="-6191250"/>
            <a:ext cx="15240000" cy="1524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6B9CC9">
                  <a:alpha val="55000"/>
                </a:srgbClr>
              </a:gs>
              <a:gs pos="100000">
                <a:srgbClr val="6B9CC9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5" name="Rectangle"/>
          <p:cNvSpPr/>
          <p:nvPr/>
        </p:nvSpPr>
        <p:spPr>
          <a:xfrm>
            <a:off x="8572500" y="4000500"/>
            <a:ext cx="14287500" cy="142875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5C27A">
                  <a:alpha val="50000"/>
                </a:srgbClr>
              </a:gs>
              <a:gs pos="100000">
                <a:srgbClr val="F5C27A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Rectangle"/>
          <p:cNvSpPr/>
          <p:nvPr/>
        </p:nvSpPr>
        <p:spPr>
          <a:xfrm>
            <a:off x="609600" y="55245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121212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Box"/>
          <p:cNvSpPr txBox="1"/>
          <p:nvPr/>
        </p:nvSpPr>
        <p:spPr>
          <a:xfrm>
            <a:off x="876300" y="457200"/>
            <a:ext cx="2251472" cy="342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75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PYTHON · 学习笔记</a:t>
            </a:r>
          </a:p>
        </p:txBody>
      </p:sp>
      <p:sp>
        <p:nvSpPr>
          <p:cNvPr id="8" name="TextBox"/>
          <p:cNvSpPr txBox="1"/>
          <p:nvPr/>
        </p:nvSpPr>
        <p:spPr>
          <a:xfrm>
            <a:off x="952500" y="1333500"/>
            <a:ext cx="1605763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笔记 · 第 7 章</a:t>
            </a:r>
          </a:p>
        </p:txBody>
      </p:sp>
      <p:sp>
        <p:nvSpPr>
          <p:cNvPr id="9" name="TextBox"/>
          <p:cNvSpPr txBox="1"/>
          <p:nvPr/>
        </p:nvSpPr>
        <p:spPr>
          <a:xfrm>
            <a:off x="952500" y="1714500"/>
            <a:ext cx="8556269" cy="6667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5250"/>
              </a:lnSpc>
            </a:pPr>
            <a:r>
              <a:rPr lang="zh-CN" sz="420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文件与数据维度：读写、CSV 与词云</a:t>
            </a:r>
          </a:p>
        </p:txBody>
      </p:sp>
      <p:sp>
        <p:nvSpPr>
          <p:cNvPr id="10" name="TextBox"/>
          <p:cNvSpPr txBox="1"/>
          <p:nvPr/>
        </p:nvSpPr>
        <p:spPr>
          <a:xfrm>
            <a:off x="952500" y="2952750"/>
            <a:ext cx="990600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核心要点</a:t>
            </a:r>
          </a:p>
        </p:txBody>
      </p:sp>
      <p:sp>
        <p:nvSpPr>
          <p:cNvPr id="11" name="TextBox"/>
          <p:cNvSpPr txBox="1"/>
          <p:nvPr/>
        </p:nvSpPr>
        <p:spPr>
          <a:xfrm>
            <a:off x="952500" y="3429000"/>
            <a:ext cx="8191500" cy="24003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31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文件三部曲：打开 - 操作 - 关闭；文本 t / 二进制 b；r/w/x/a 配 + 读写</a:t>
            </a:r>
          </a:p>
          <a:p>
            <a:pPr>
              <a:lnSpc>
                <a:spcPts val="31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读取与写入：read / readline / readlines；write / writelines / seek(0)</a:t>
            </a:r>
          </a:p>
          <a:p>
            <a:pPr>
              <a:lnSpc>
                <a:spcPts val="31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逐行遍历：for line in fo —— 分行读入逐行处理，大文件首选</a:t>
            </a:r>
          </a:p>
          <a:p>
            <a:pPr>
              <a:lnSpc>
                <a:spcPts val="31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一二维数据：CSV 逗号分隔国际通用；读入 split(",") · 写出 join() + 换行</a:t>
            </a:r>
          </a:p>
          <a:p>
            <a:pPr>
              <a:lnSpc>
                <a:spcPts val="31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实例⑪ 自动轨迹：数据与功能分离——写"轨迹脚本"就能自动作画</a:t>
            </a:r>
          </a:p>
          <a:p>
            <a:pPr>
              <a:lnSpc>
                <a:spcPts val="31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模块⑥ wordcloud：配置参数 → generate → to_file；中文须先 jieba 分词</a:t>
            </a:r>
          </a:p>
        </p:txBody>
      </p:sp>
      <p:sp>
        <p:nvSpPr>
          <p:cNvPr id="12" name="Rectangle"/>
          <p:cNvSpPr/>
          <p:nvPr/>
        </p:nvSpPr>
        <p:spPr>
          <a:xfrm>
            <a:off x="9620250" y="2952750"/>
            <a:ext cx="7715250" cy="4324350"/>
          </a:xfrm>
          <a:prstGeom prst="roundRect">
            <a:avLst>
              <a:gd name="adj" fmla="val 5286"/>
            </a:avLst>
          </a:prstGeom>
          <a:solidFill>
            <a:srgbClr val="11111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Box"/>
          <p:cNvSpPr txBox="1"/>
          <p:nvPr/>
        </p:nvSpPr>
        <p:spPr>
          <a:xfrm>
            <a:off x="9963150" y="3295650"/>
            <a:ext cx="2606039" cy="3048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B9BCA"/>
                </a:solidFill>
                <a:latin typeface="JetBrains Mono"/>
                <a:ea typeface="JetBrains Mono"/>
                <a:cs typeface="JetBrains Mono"/>
              </a:rPr>
              <a:t>12_gov_wordcloud.py</a:t>
            </a:r>
          </a:p>
        </p:txBody>
      </p:sp>
      <p:sp>
        <p:nvSpPr>
          <p:cNvPr id="14" name="TextBox"/>
          <p:cNvSpPr txBox="1"/>
          <p:nvPr/>
        </p:nvSpPr>
        <p:spPr>
          <a:xfrm>
            <a:off x="9963150" y="3790950"/>
            <a:ext cx="7029450" cy="314325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import jieba, wordcloud</a:t>
            </a:r>
          </a:p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from imageio import imread</a:t>
            </a:r>
          </a:p>
          <a:p>
            <a:pPr>
              <a:lnSpc>
                <a:spcPts val="2250"/>
              </a:lnSpc>
            </a:pPr>
            <a:r>
              <a:rPr lang="zh-CN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mask = imread("fivestar.png")            # 形状词云</a:t>
            </a:r>
          </a:p>
          <a:p>
            <a:pPr>
              <a:lnSpc>
                <a:spcPts val="2250"/>
              </a:lnSpc>
            </a:pPr>
            <a:r>
              <a:rPr lang="zh-CN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t = open("政府工作报告.txt", encoding="utf-8").read()</a:t>
            </a:r>
          </a:p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ls = jieba.lcut(t)</a:t>
            </a:r>
          </a:p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w = wordcloud.WordCloud(</a:t>
            </a:r>
          </a:p>
          <a:p>
            <a:pPr>
              <a:lnSpc>
                <a:spcPts val="2250"/>
              </a:lnSpc>
            </a:pPr>
            <a:r>
              <a:rPr lang="zh-CN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font_path="msyh.ttc", mask=mask,    # 中文必须指定字体</a:t>
            </a:r>
          </a:p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width=1000, height=700,</a:t>
            </a:r>
          </a:p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background_color="white")</a:t>
            </a:r>
          </a:p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w.generate(" ".join(ls))</a:t>
            </a:r>
          </a:p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w.to_file("grwordcloud.png")</a:t>
            </a:r>
          </a:p>
        </p:txBody>
      </p:sp>
      <p:sp>
        <p:nvSpPr>
          <p:cNvPr id="15" name="Rectangle"/>
          <p:cNvSpPr/>
          <p:nvPr/>
        </p:nvSpPr>
        <p:spPr>
          <a:xfrm>
            <a:off x="952500" y="9391650"/>
            <a:ext cx="16383000" cy="9525"/>
          </a:xfrm>
          <a:prstGeom prst="rect">
            <a:avLst/>
          </a:prstGeom>
          <a:solidFill>
            <a:srgbClr val="121212">
              <a:alpha val="10000"/>
            </a:srgb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Box"/>
          <p:cNvSpPr txBox="1"/>
          <p:nvPr/>
        </p:nvSpPr>
        <p:spPr>
          <a:xfrm>
            <a:off x="952500" y="9534525"/>
            <a:ext cx="4018331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《Python 语言程序设计基础》学习笔记</a:t>
            </a:r>
          </a:p>
        </p:txBody>
      </p:sp>
      <p:sp>
        <p:nvSpPr>
          <p:cNvPr id="17" name="TextBox"/>
          <p:cNvSpPr txBox="1"/>
          <p:nvPr/>
        </p:nvSpPr>
        <p:spPr>
          <a:xfrm>
            <a:off x="17081753" y="9534525"/>
            <a:ext cx="253746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13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4" name="Rectangle"/>
          <p:cNvSpPr/>
          <p:nvPr/>
        </p:nvSpPr>
        <p:spPr>
          <a:xfrm>
            <a:off x="-3810000" y="-6191250"/>
            <a:ext cx="15240000" cy="1524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6B9CC9">
                  <a:alpha val="55000"/>
                </a:srgbClr>
              </a:gs>
              <a:gs pos="100000">
                <a:srgbClr val="6B9CC9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5" name="Rectangle"/>
          <p:cNvSpPr/>
          <p:nvPr/>
        </p:nvSpPr>
        <p:spPr>
          <a:xfrm>
            <a:off x="8572500" y="4000500"/>
            <a:ext cx="14287500" cy="142875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5C27A">
                  <a:alpha val="50000"/>
                </a:srgbClr>
              </a:gs>
              <a:gs pos="100000">
                <a:srgbClr val="F5C27A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Rectangle"/>
          <p:cNvSpPr/>
          <p:nvPr/>
        </p:nvSpPr>
        <p:spPr>
          <a:xfrm>
            <a:off x="609600" y="55245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121212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Box"/>
          <p:cNvSpPr txBox="1"/>
          <p:nvPr/>
        </p:nvSpPr>
        <p:spPr>
          <a:xfrm>
            <a:off x="876300" y="457200"/>
            <a:ext cx="2251472" cy="342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75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PYTHON · 学习笔记</a:t>
            </a:r>
          </a:p>
        </p:txBody>
      </p:sp>
      <p:sp>
        <p:nvSpPr>
          <p:cNvPr id="8" name="TextBox"/>
          <p:cNvSpPr txBox="1"/>
          <p:nvPr/>
        </p:nvSpPr>
        <p:spPr>
          <a:xfrm>
            <a:off x="952500" y="1333500"/>
            <a:ext cx="1605763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笔记 · 第 8 章</a:t>
            </a:r>
          </a:p>
        </p:txBody>
      </p:sp>
      <p:sp>
        <p:nvSpPr>
          <p:cNvPr id="9" name="TextBox"/>
          <p:cNvSpPr txBox="1"/>
          <p:nvPr/>
        </p:nvSpPr>
        <p:spPr>
          <a:xfrm>
            <a:off x="952500" y="1714500"/>
            <a:ext cx="8001000" cy="6667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5250"/>
              </a:lnSpc>
            </a:pPr>
            <a:r>
              <a:rPr lang="zh-CN" sz="420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程序设计思维：从写代码到做工程</a:t>
            </a:r>
          </a:p>
        </p:txBody>
      </p:sp>
      <p:sp>
        <p:nvSpPr>
          <p:cNvPr id="10" name="TextBox"/>
          <p:cNvSpPr txBox="1"/>
          <p:nvPr/>
        </p:nvSpPr>
        <p:spPr>
          <a:xfrm>
            <a:off x="952500" y="2952750"/>
            <a:ext cx="990600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核心要点</a:t>
            </a:r>
          </a:p>
        </p:txBody>
      </p:sp>
      <p:sp>
        <p:nvSpPr>
          <p:cNvPr id="11" name="TextBox"/>
          <p:cNvSpPr txBox="1"/>
          <p:nvPr/>
        </p:nvSpPr>
        <p:spPr>
          <a:xfrm>
            <a:off x="952500" y="3429000"/>
            <a:ext cx="8191500" cy="32004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31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计算思维：第 3 种人类思维（逻辑 · 实证 · 计算）——抽象 + 自动化</a:t>
            </a:r>
          </a:p>
          <a:p>
            <a:pPr>
              <a:lnSpc>
                <a:spcPts val="31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计算生态：竞争发展 · 相互依存 · 迅速更迭；"编程的起点不是算法而是系统"</a:t>
            </a:r>
          </a:p>
          <a:p>
            <a:pPr>
              <a:lnSpc>
                <a:spcPts val="31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用户体验：进度展示 · 异常处理 · 日志文件——程序到产品的关键环节</a:t>
            </a:r>
          </a:p>
          <a:p>
            <a:pPr>
              <a:lnSpc>
                <a:spcPts val="31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自顶向下设计：main → simNGames → simOneGame——实例⑬ 体育竞技分析</a:t>
            </a:r>
          </a:p>
          <a:p>
            <a:pPr>
              <a:lnSpc>
                <a:spcPts val="31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配置化设计：引擎 + 配置分离，扩展功能而不修改程序</a:t>
            </a:r>
          </a:p>
          <a:p>
            <a:pPr>
              <a:lnSpc>
                <a:spcPts val="31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实例⑭ 装库脚本：os.system 驱动 pip，批量装常用库</a:t>
            </a:r>
          </a:p>
        </p:txBody>
      </p:sp>
      <p:sp>
        <p:nvSpPr>
          <p:cNvPr id="12" name="Rectangle"/>
          <p:cNvSpPr/>
          <p:nvPr/>
        </p:nvSpPr>
        <p:spPr>
          <a:xfrm>
            <a:off x="9620250" y="2952750"/>
            <a:ext cx="7715250" cy="5391150"/>
          </a:xfrm>
          <a:prstGeom prst="roundRect">
            <a:avLst>
              <a:gd name="adj" fmla="val 4240"/>
            </a:avLst>
          </a:prstGeom>
          <a:solidFill>
            <a:srgbClr val="11111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Box"/>
          <p:cNvSpPr txBox="1"/>
          <p:nvPr/>
        </p:nvSpPr>
        <p:spPr>
          <a:xfrm>
            <a:off x="9963150" y="3295650"/>
            <a:ext cx="2606039" cy="3048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B9BCA"/>
                </a:solidFill>
                <a:latin typeface="JetBrains Mono"/>
                <a:ea typeface="JetBrains Mono"/>
                <a:cs typeface="JetBrains Mono"/>
              </a:rPr>
              <a:t>14_batch_install.py</a:t>
            </a:r>
          </a:p>
        </p:txBody>
      </p:sp>
      <p:sp>
        <p:nvSpPr>
          <p:cNvPr id="14" name="TextBox"/>
          <p:cNvSpPr txBox="1"/>
          <p:nvPr/>
        </p:nvSpPr>
        <p:spPr>
          <a:xfrm>
            <a:off x="9963150" y="3790950"/>
            <a:ext cx="2606039" cy="3048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B9BCA"/>
                </a:solidFill>
                <a:latin typeface="JetBrains Mono"/>
                <a:ea typeface="JetBrains Mono"/>
                <a:cs typeface="JetBrains Mono"/>
              </a:rPr>
              <a:t># 用 os.system 逐个安装第三方库</a:t>
            </a:r>
          </a:p>
        </p:txBody>
      </p:sp>
      <p:sp>
        <p:nvSpPr>
          <p:cNvPr id="15" name="TextBox"/>
          <p:cNvSpPr txBox="1"/>
          <p:nvPr/>
        </p:nvSpPr>
        <p:spPr>
          <a:xfrm>
            <a:off x="9963150" y="4286250"/>
            <a:ext cx="7029450" cy="371475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2250"/>
              </a:lnSpc>
            </a:pPr>
            <a:r>
              <a:rPr lang="zh-CN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#BatchInstall.py  批量装库脚本</a:t>
            </a:r>
          </a:p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import os</a:t>
            </a:r>
          </a:p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libs = {"numpy", "matplotlib", "pillow", "sklearn",</a:t>
            </a:r>
          </a:p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    "requests", "jieba", "pyinstaller", "django",</a:t>
            </a:r>
          </a:p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    "flask", "pandas", "sympy", "pygame"}</a:t>
            </a:r>
          </a:p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try:</a:t>
            </a:r>
          </a:p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for lib in libs:</a:t>
            </a:r>
          </a:p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    cmd = "pip install " + lib</a:t>
            </a:r>
          </a:p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    install = os.system</a:t>
            </a:r>
          </a:p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    install(cmd)</a:t>
            </a:r>
          </a:p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print("Successful")</a:t>
            </a:r>
          </a:p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except:</a:t>
            </a:r>
          </a:p>
          <a:p>
            <a:pPr>
              <a:lnSpc>
                <a:spcPts val="2250"/>
              </a:lnSpc>
            </a:pPr>
            <a:r>
              <a:rPr lang="en-US" sz="1500">
                <a:solidFill>
                  <a:srgbClr val="E5E5E5"/>
                </a:solidFill>
                <a:latin typeface="JetBrains Mono"/>
                <a:ea typeface="JetBrains Mono"/>
                <a:cs typeface="JetBrains Mono"/>
              </a:rPr>
              <a:t>    print("Failed Somehow")</a:t>
            </a:r>
          </a:p>
        </p:txBody>
      </p:sp>
      <p:sp>
        <p:nvSpPr>
          <p:cNvPr id="16" name="Rectangle"/>
          <p:cNvSpPr/>
          <p:nvPr/>
        </p:nvSpPr>
        <p:spPr>
          <a:xfrm>
            <a:off x="952500" y="9391650"/>
            <a:ext cx="16383000" cy="9525"/>
          </a:xfrm>
          <a:prstGeom prst="rect">
            <a:avLst/>
          </a:prstGeom>
          <a:solidFill>
            <a:srgbClr val="121212">
              <a:alpha val="10000"/>
            </a:srgb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Box"/>
          <p:cNvSpPr txBox="1"/>
          <p:nvPr/>
        </p:nvSpPr>
        <p:spPr>
          <a:xfrm>
            <a:off x="952500" y="9534525"/>
            <a:ext cx="4018331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《Python 语言程序设计基础》学习笔记</a:t>
            </a:r>
          </a:p>
        </p:txBody>
      </p:sp>
      <p:sp>
        <p:nvSpPr>
          <p:cNvPr id="18" name="TextBox"/>
          <p:cNvSpPr txBox="1"/>
          <p:nvPr/>
        </p:nvSpPr>
        <p:spPr>
          <a:xfrm>
            <a:off x="17081753" y="9534525"/>
            <a:ext cx="253746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14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4" name="Rectangle"/>
          <p:cNvSpPr/>
          <p:nvPr/>
        </p:nvSpPr>
        <p:spPr>
          <a:xfrm>
            <a:off x="-3810000" y="-6191250"/>
            <a:ext cx="15240000" cy="1524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6B9CC9">
                  <a:alpha val="55000"/>
                </a:srgbClr>
              </a:gs>
              <a:gs pos="100000">
                <a:srgbClr val="6B9CC9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5" name="Rectangle"/>
          <p:cNvSpPr/>
          <p:nvPr/>
        </p:nvSpPr>
        <p:spPr>
          <a:xfrm>
            <a:off x="8572500" y="4000500"/>
            <a:ext cx="14287500" cy="142875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5C27A">
                  <a:alpha val="50000"/>
                </a:srgbClr>
              </a:gs>
              <a:gs pos="100000">
                <a:srgbClr val="F5C27A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Rectangle"/>
          <p:cNvSpPr/>
          <p:nvPr/>
        </p:nvSpPr>
        <p:spPr>
          <a:xfrm>
            <a:off x="609600" y="55245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121212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Box"/>
          <p:cNvSpPr txBox="1"/>
          <p:nvPr/>
        </p:nvSpPr>
        <p:spPr>
          <a:xfrm>
            <a:off x="876300" y="457200"/>
            <a:ext cx="2251472" cy="342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75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PYTHON · 学习笔记</a:t>
            </a:r>
          </a:p>
        </p:txBody>
      </p:sp>
      <p:sp>
        <p:nvSpPr>
          <p:cNvPr id="8" name="TextBox"/>
          <p:cNvSpPr txBox="1"/>
          <p:nvPr/>
        </p:nvSpPr>
        <p:spPr>
          <a:xfrm>
            <a:off x="952500" y="1333500"/>
            <a:ext cx="1605763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笔记 · 第 9 章</a:t>
            </a:r>
          </a:p>
        </p:txBody>
      </p:sp>
      <p:sp>
        <p:nvSpPr>
          <p:cNvPr id="9" name="TextBox"/>
          <p:cNvSpPr txBox="1"/>
          <p:nvPr/>
        </p:nvSpPr>
        <p:spPr>
          <a:xfrm>
            <a:off x="952500" y="1714500"/>
            <a:ext cx="7826578" cy="6667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5250"/>
              </a:lnSpc>
            </a:pPr>
            <a:r>
              <a:rPr lang="zh-CN" sz="420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打开视野：Python 计算生态纵览</a:t>
            </a:r>
          </a:p>
        </p:txBody>
      </p:sp>
      <p:sp>
        <p:nvSpPr>
          <p:cNvPr id="10" name="Rectangle"/>
          <p:cNvSpPr/>
          <p:nvPr/>
        </p:nvSpPr>
        <p:spPr>
          <a:xfrm>
            <a:off x="952500" y="3429000"/>
            <a:ext cx="5229225" cy="3333750"/>
          </a:xfrm>
          <a:prstGeom prst="roundRect">
            <a:avLst>
              <a:gd name="adj" fmla="val 2285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Box"/>
          <p:cNvSpPr txBox="1"/>
          <p:nvPr/>
        </p:nvSpPr>
        <p:spPr>
          <a:xfrm>
            <a:off x="1257300" y="3733800"/>
            <a:ext cx="2880360" cy="4000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150"/>
              </a:lnSpc>
            </a:pPr>
            <a:r>
              <a:rPr lang="zh-CN" sz="240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数据处理 → 人工智能</a:t>
            </a:r>
          </a:p>
        </p:txBody>
      </p:sp>
      <p:sp>
        <p:nvSpPr>
          <p:cNvPr id="12" name="TextBox"/>
          <p:cNvSpPr txBox="1"/>
          <p:nvPr/>
        </p:nvSpPr>
        <p:spPr>
          <a:xfrm>
            <a:off x="1257300" y="4324350"/>
            <a:ext cx="4619625" cy="20955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3300"/>
              </a:lnSpc>
            </a:pPr>
            <a:r>
              <a:rPr lang="zh-CN" sz="18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流水线：表示 → 清洗 → 统计 → 可视化 → 挖掘 → AI</a:t>
            </a:r>
          </a:p>
          <a:p>
            <a:pPr>
              <a:lnSpc>
                <a:spcPts val="3300"/>
              </a:lnSpc>
            </a:pPr>
            <a:r>
              <a:rPr lang="zh-CN" sz="18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数据分析：Numpy · Pandas · SciPy</a:t>
            </a:r>
          </a:p>
          <a:p>
            <a:pPr>
              <a:lnSpc>
                <a:spcPts val="3300"/>
              </a:lnSpc>
            </a:pPr>
            <a:r>
              <a:rPr lang="zh-CN" sz="18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可视化：Matplotlib · Seaborn</a:t>
            </a:r>
          </a:p>
          <a:p>
            <a:pPr>
              <a:lnSpc>
                <a:spcPts val="3300"/>
              </a:lnSpc>
            </a:pPr>
            <a:r>
              <a:rPr lang="zh-CN" sz="18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机器学习：Scikit-learn · TensorFlow</a:t>
            </a:r>
          </a:p>
        </p:txBody>
      </p:sp>
      <p:sp>
        <p:nvSpPr>
          <p:cNvPr id="13" name="Rectangle"/>
          <p:cNvSpPr/>
          <p:nvPr/>
        </p:nvSpPr>
        <p:spPr>
          <a:xfrm>
            <a:off x="957263" y="3433763"/>
            <a:ext cx="5219700" cy="3324225"/>
          </a:xfrm>
          <a:prstGeom prst="roundRect">
            <a:avLst>
              <a:gd name="adj" fmla="val 2148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14" name="Rectangle"/>
          <p:cNvSpPr/>
          <p:nvPr/>
        </p:nvSpPr>
        <p:spPr>
          <a:xfrm>
            <a:off x="6524625" y="3429000"/>
            <a:ext cx="5229225" cy="3333750"/>
          </a:xfrm>
          <a:prstGeom prst="roundRect">
            <a:avLst>
              <a:gd name="adj" fmla="val 2285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Box"/>
          <p:cNvSpPr txBox="1"/>
          <p:nvPr/>
        </p:nvSpPr>
        <p:spPr>
          <a:xfrm>
            <a:off x="6829425" y="3733800"/>
            <a:ext cx="2976067" cy="4000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150"/>
              </a:lnSpc>
            </a:pPr>
            <a:r>
              <a:rPr lang="zh-CN" sz="240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Web 解析 → 网络空间</a:t>
            </a:r>
          </a:p>
        </p:txBody>
      </p:sp>
      <p:sp>
        <p:nvSpPr>
          <p:cNvPr id="16" name="TextBox"/>
          <p:cNvSpPr txBox="1"/>
          <p:nvPr/>
        </p:nvSpPr>
        <p:spPr>
          <a:xfrm>
            <a:off x="6829425" y="4324350"/>
            <a:ext cx="4619625" cy="16764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3300"/>
              </a:lnSpc>
            </a:pPr>
            <a:r>
              <a:rPr lang="zh-CN" sz="18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爬虫：Requests · Scrapy · pyspider</a:t>
            </a:r>
          </a:p>
          <a:p>
            <a:pPr>
              <a:lnSpc>
                <a:spcPts val="3300"/>
              </a:lnSpc>
            </a:pPr>
            <a:r>
              <a:rPr lang="zh-CN" sz="18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信息提取：Beautiful Soup · Re</a:t>
            </a:r>
          </a:p>
          <a:p>
            <a:pPr>
              <a:lnSpc>
                <a:spcPts val="3300"/>
              </a:lnSpc>
            </a:pPr>
            <a:r>
              <a:rPr lang="zh-CN" sz="18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网站开发：Django &gt; Pyramid &gt; Flask</a:t>
            </a:r>
          </a:p>
          <a:p>
            <a:pPr>
              <a:lnSpc>
                <a:spcPts val="3300"/>
              </a:lnSpc>
            </a:pPr>
            <a:r>
              <a:rPr lang="zh-CN" sz="18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网络应用：WeRoBot · MyQR 二维码</a:t>
            </a:r>
          </a:p>
        </p:txBody>
      </p:sp>
      <p:sp>
        <p:nvSpPr>
          <p:cNvPr id="17" name="Rectangle"/>
          <p:cNvSpPr/>
          <p:nvPr/>
        </p:nvSpPr>
        <p:spPr>
          <a:xfrm>
            <a:off x="6529388" y="3433763"/>
            <a:ext cx="5219700" cy="3324225"/>
          </a:xfrm>
          <a:prstGeom prst="roundRect">
            <a:avLst>
              <a:gd name="adj" fmla="val 2148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18" name="Rectangle"/>
          <p:cNvSpPr/>
          <p:nvPr/>
        </p:nvSpPr>
        <p:spPr>
          <a:xfrm>
            <a:off x="12096750" y="3429000"/>
            <a:ext cx="5229225" cy="3333750"/>
          </a:xfrm>
          <a:prstGeom prst="roundRect">
            <a:avLst>
              <a:gd name="adj" fmla="val 2285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9" name="TextBox"/>
          <p:cNvSpPr txBox="1"/>
          <p:nvPr/>
        </p:nvSpPr>
        <p:spPr>
          <a:xfrm>
            <a:off x="12401550" y="3733800"/>
            <a:ext cx="2880360" cy="4000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150"/>
              </a:lnSpc>
            </a:pPr>
            <a:r>
              <a:rPr lang="zh-CN" sz="240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人机交互 → 艺术设计</a:t>
            </a:r>
          </a:p>
        </p:txBody>
      </p:sp>
      <p:sp>
        <p:nvSpPr>
          <p:cNvPr id="20" name="TextBox"/>
          <p:cNvSpPr txBox="1"/>
          <p:nvPr/>
        </p:nvSpPr>
        <p:spPr>
          <a:xfrm>
            <a:off x="12401550" y="4324350"/>
            <a:ext cx="4619625" cy="16764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3300"/>
              </a:lnSpc>
            </a:pPr>
            <a:r>
              <a:rPr lang="zh-CN" sz="18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GUI：PyQt5 · wxPython</a:t>
            </a:r>
          </a:p>
          <a:p>
            <a:pPr>
              <a:lnSpc>
                <a:spcPts val="3300"/>
              </a:lnSpc>
            </a:pPr>
            <a:r>
              <a:rPr lang="zh-CN" sz="18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游戏：PyGame · Panda3D · cocos2d</a:t>
            </a:r>
          </a:p>
          <a:p>
            <a:pPr>
              <a:lnSpc>
                <a:spcPts val="3300"/>
              </a:lnSpc>
            </a:pPr>
            <a:r>
              <a:rPr lang="zh-CN" sz="18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虚拟现实：VR Zero · pyovr</a:t>
            </a:r>
          </a:p>
          <a:p>
            <a:pPr>
              <a:lnSpc>
                <a:spcPts val="3300"/>
              </a:lnSpc>
            </a:pPr>
            <a:r>
              <a:rPr lang="zh-CN" sz="18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艺术：Quads · ascii_art · turtle</a:t>
            </a:r>
          </a:p>
        </p:txBody>
      </p:sp>
      <p:sp>
        <p:nvSpPr>
          <p:cNvPr id="21" name="Rectangle"/>
          <p:cNvSpPr/>
          <p:nvPr/>
        </p:nvSpPr>
        <p:spPr>
          <a:xfrm>
            <a:off x="12101513" y="3433763"/>
            <a:ext cx="5219700" cy="3324225"/>
          </a:xfrm>
          <a:prstGeom prst="roundRect">
            <a:avLst>
              <a:gd name="adj" fmla="val 2148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22" name="Rectangle"/>
          <p:cNvSpPr/>
          <p:nvPr/>
        </p:nvSpPr>
        <p:spPr>
          <a:xfrm>
            <a:off x="952500" y="7620000"/>
            <a:ext cx="16383000" cy="914400"/>
          </a:xfrm>
          <a:prstGeom prst="roundRect">
            <a:avLst>
              <a:gd name="adj" fmla="val 8333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3" name="TextBox"/>
          <p:cNvSpPr txBox="1"/>
          <p:nvPr/>
        </p:nvSpPr>
        <p:spPr>
          <a:xfrm>
            <a:off x="1219200" y="7886700"/>
            <a:ext cx="6935000" cy="3810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000"/>
              </a:lnSpc>
            </a:pPr>
            <a:r>
              <a:rPr lang="zh-CN" sz="21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第 9 周只讲各库的定位和官网，具体用到哪个，再深入哪个</a:t>
            </a:r>
          </a:p>
        </p:txBody>
      </p:sp>
      <p:sp>
        <p:nvSpPr>
          <p:cNvPr id="24" name="Rectangle"/>
          <p:cNvSpPr/>
          <p:nvPr/>
        </p:nvSpPr>
        <p:spPr>
          <a:xfrm>
            <a:off x="957263" y="7624763"/>
            <a:ext cx="16373475" cy="904875"/>
          </a:xfrm>
          <a:prstGeom prst="roundRect">
            <a:avLst>
              <a:gd name="adj" fmla="val 7894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25" name="Rectangle"/>
          <p:cNvSpPr/>
          <p:nvPr/>
        </p:nvSpPr>
        <p:spPr>
          <a:xfrm>
            <a:off x="952500" y="9391650"/>
            <a:ext cx="16383000" cy="9525"/>
          </a:xfrm>
          <a:prstGeom prst="rect">
            <a:avLst/>
          </a:prstGeom>
          <a:solidFill>
            <a:srgbClr val="121212">
              <a:alpha val="10000"/>
            </a:srgb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6" name="TextBox"/>
          <p:cNvSpPr txBox="1"/>
          <p:nvPr/>
        </p:nvSpPr>
        <p:spPr>
          <a:xfrm>
            <a:off x="952500" y="9534525"/>
            <a:ext cx="4018331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《Python 语言程序设计基础》学习笔记</a:t>
            </a:r>
          </a:p>
        </p:txBody>
      </p:sp>
      <p:sp>
        <p:nvSpPr>
          <p:cNvPr id="27" name="TextBox"/>
          <p:cNvSpPr txBox="1"/>
          <p:nvPr/>
        </p:nvSpPr>
        <p:spPr>
          <a:xfrm>
            <a:off x="17081753" y="9534525"/>
            <a:ext cx="253746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15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4" name="Rectangle"/>
          <p:cNvSpPr/>
          <p:nvPr/>
        </p:nvSpPr>
        <p:spPr>
          <a:xfrm>
            <a:off x="-3810000" y="-6191250"/>
            <a:ext cx="15240000" cy="1524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6B9CC9">
                  <a:alpha val="55000"/>
                </a:srgbClr>
              </a:gs>
              <a:gs pos="100000">
                <a:srgbClr val="6B9CC9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5" name="Rectangle"/>
          <p:cNvSpPr/>
          <p:nvPr/>
        </p:nvSpPr>
        <p:spPr>
          <a:xfrm>
            <a:off x="8572500" y="4000500"/>
            <a:ext cx="14287500" cy="142875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5C27A">
                  <a:alpha val="50000"/>
                </a:srgbClr>
              </a:gs>
              <a:gs pos="100000">
                <a:srgbClr val="F5C27A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Rectangle"/>
          <p:cNvSpPr/>
          <p:nvPr/>
        </p:nvSpPr>
        <p:spPr>
          <a:xfrm>
            <a:off x="609600" y="55245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121212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Box"/>
          <p:cNvSpPr txBox="1"/>
          <p:nvPr/>
        </p:nvSpPr>
        <p:spPr>
          <a:xfrm>
            <a:off x="876300" y="457200"/>
            <a:ext cx="2251472" cy="342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75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PYTHON · 学习笔记</a:t>
            </a:r>
          </a:p>
        </p:txBody>
      </p:sp>
      <p:sp>
        <p:nvSpPr>
          <p:cNvPr id="8" name="TextBox"/>
          <p:cNvSpPr txBox="1"/>
          <p:nvPr/>
        </p:nvSpPr>
        <p:spPr>
          <a:xfrm>
            <a:off x="952500" y="1333500"/>
            <a:ext cx="1597838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笔记 · 工具箱</a:t>
            </a:r>
          </a:p>
        </p:txBody>
      </p:sp>
      <p:sp>
        <p:nvSpPr>
          <p:cNvPr id="9" name="TextBox"/>
          <p:cNvSpPr txBox="1"/>
          <p:nvPr/>
        </p:nvSpPr>
        <p:spPr>
          <a:xfrm>
            <a:off x="952500" y="1714500"/>
            <a:ext cx="4800600" cy="6667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5250"/>
              </a:lnSpc>
            </a:pPr>
            <a:r>
              <a:rPr lang="zh-CN" sz="420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课程详解的七个模块</a:t>
            </a:r>
          </a:p>
        </p:txBody>
      </p:sp>
      <p:sp>
        <p:nvSpPr>
          <p:cNvPr id="10" name="Rectangle"/>
          <p:cNvSpPr/>
          <p:nvPr/>
        </p:nvSpPr>
        <p:spPr>
          <a:xfrm>
            <a:off x="952500" y="3048000"/>
            <a:ext cx="3838575" cy="2381250"/>
          </a:xfrm>
          <a:prstGeom prst="roundRect">
            <a:avLst>
              <a:gd name="adj" fmla="val 3200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Box"/>
          <p:cNvSpPr txBox="1"/>
          <p:nvPr/>
        </p:nvSpPr>
        <p:spPr>
          <a:xfrm>
            <a:off x="1257300" y="3352800"/>
            <a:ext cx="869537" cy="4191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300"/>
              </a:lnSpc>
            </a:pPr>
            <a:r>
              <a:rPr lang="en-US" sz="255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turtle</a:t>
            </a:r>
          </a:p>
        </p:txBody>
      </p:sp>
      <p:sp>
        <p:nvSpPr>
          <p:cNvPr id="12" name="TextBox"/>
          <p:cNvSpPr txBox="1"/>
          <p:nvPr/>
        </p:nvSpPr>
        <p:spPr>
          <a:xfrm>
            <a:off x="1257300" y="3924300"/>
            <a:ext cx="3228975" cy="108585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28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标准绘图，用代码作画</a:t>
            </a:r>
          </a:p>
          <a:p>
            <a:pPr>
              <a:lnSpc>
                <a:spcPts val="28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实例② 蟒蛇 · 实例⑪ 自动轨迹</a:t>
            </a:r>
          </a:p>
        </p:txBody>
      </p:sp>
      <p:sp>
        <p:nvSpPr>
          <p:cNvPr id="13" name="Rectangle"/>
          <p:cNvSpPr/>
          <p:nvPr/>
        </p:nvSpPr>
        <p:spPr>
          <a:xfrm>
            <a:off x="957263" y="3052763"/>
            <a:ext cx="3829050" cy="2371725"/>
          </a:xfrm>
          <a:prstGeom prst="roundRect">
            <a:avLst>
              <a:gd name="adj" fmla="val 3012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14" name="Rectangle"/>
          <p:cNvSpPr/>
          <p:nvPr/>
        </p:nvSpPr>
        <p:spPr>
          <a:xfrm>
            <a:off x="5133975" y="3048000"/>
            <a:ext cx="3838575" cy="2381250"/>
          </a:xfrm>
          <a:prstGeom prst="roundRect">
            <a:avLst>
              <a:gd name="adj" fmla="val 3200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Box"/>
          <p:cNvSpPr txBox="1"/>
          <p:nvPr/>
        </p:nvSpPr>
        <p:spPr>
          <a:xfrm>
            <a:off x="5438775" y="3352800"/>
            <a:ext cx="710203" cy="4191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300"/>
              </a:lnSpc>
            </a:pPr>
            <a:r>
              <a:rPr lang="en-US" sz="255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time</a:t>
            </a:r>
          </a:p>
        </p:txBody>
      </p:sp>
      <p:sp>
        <p:nvSpPr>
          <p:cNvPr id="16" name="TextBox"/>
          <p:cNvSpPr txBox="1"/>
          <p:nvPr/>
        </p:nvSpPr>
        <p:spPr>
          <a:xfrm>
            <a:off x="5438775" y="3924300"/>
            <a:ext cx="3228975" cy="108585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28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时间获取与格式化</a:t>
            </a:r>
          </a:p>
          <a:p>
            <a:pPr>
              <a:lnSpc>
                <a:spcPts val="28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perf_counter 计时 · sleep 暂停 · strftime 定制</a:t>
            </a:r>
          </a:p>
        </p:txBody>
      </p:sp>
      <p:sp>
        <p:nvSpPr>
          <p:cNvPr id="17" name="Rectangle"/>
          <p:cNvSpPr/>
          <p:nvPr/>
        </p:nvSpPr>
        <p:spPr>
          <a:xfrm>
            <a:off x="5138738" y="3052763"/>
            <a:ext cx="3829050" cy="2371725"/>
          </a:xfrm>
          <a:prstGeom prst="roundRect">
            <a:avLst>
              <a:gd name="adj" fmla="val 3012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18" name="Rectangle"/>
          <p:cNvSpPr/>
          <p:nvPr/>
        </p:nvSpPr>
        <p:spPr>
          <a:xfrm>
            <a:off x="9315450" y="3048000"/>
            <a:ext cx="3838575" cy="2381250"/>
          </a:xfrm>
          <a:prstGeom prst="roundRect">
            <a:avLst>
              <a:gd name="adj" fmla="val 3200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9" name="TextBox"/>
          <p:cNvSpPr txBox="1"/>
          <p:nvPr/>
        </p:nvSpPr>
        <p:spPr>
          <a:xfrm>
            <a:off x="9620250" y="3352800"/>
            <a:ext cx="1218972" cy="4191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300"/>
              </a:lnSpc>
            </a:pPr>
            <a:r>
              <a:rPr lang="en-US" sz="255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random</a:t>
            </a:r>
          </a:p>
        </p:txBody>
      </p:sp>
      <p:sp>
        <p:nvSpPr>
          <p:cNvPr id="20" name="TextBox"/>
          <p:cNvSpPr txBox="1"/>
          <p:nvPr/>
        </p:nvSpPr>
        <p:spPr>
          <a:xfrm>
            <a:off x="9620250" y="3924300"/>
            <a:ext cx="3228975" cy="108585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28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随机数与随机模拟</a:t>
            </a:r>
          </a:p>
          <a:p>
            <a:pPr>
              <a:lnSpc>
                <a:spcPts val="28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randint · seed 可复现 · 蒙特卡洛撒点</a:t>
            </a:r>
          </a:p>
        </p:txBody>
      </p:sp>
      <p:sp>
        <p:nvSpPr>
          <p:cNvPr id="21" name="Rectangle"/>
          <p:cNvSpPr/>
          <p:nvPr/>
        </p:nvSpPr>
        <p:spPr>
          <a:xfrm>
            <a:off x="9320213" y="3052763"/>
            <a:ext cx="3829050" cy="2371725"/>
          </a:xfrm>
          <a:prstGeom prst="roundRect">
            <a:avLst>
              <a:gd name="adj" fmla="val 3012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22" name="Rectangle"/>
          <p:cNvSpPr/>
          <p:nvPr/>
        </p:nvSpPr>
        <p:spPr>
          <a:xfrm>
            <a:off x="13496925" y="3048000"/>
            <a:ext cx="3838575" cy="2381250"/>
          </a:xfrm>
          <a:prstGeom prst="roundRect">
            <a:avLst>
              <a:gd name="adj" fmla="val 3200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3" name="TextBox"/>
          <p:cNvSpPr txBox="1"/>
          <p:nvPr/>
        </p:nvSpPr>
        <p:spPr>
          <a:xfrm>
            <a:off x="13801725" y="3352800"/>
            <a:ext cx="1649368" cy="4191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300"/>
              </a:lnSpc>
            </a:pPr>
            <a:r>
              <a:rPr lang="en-US" sz="255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PyInstaller</a:t>
            </a:r>
          </a:p>
        </p:txBody>
      </p:sp>
      <p:sp>
        <p:nvSpPr>
          <p:cNvPr id="24" name="TextBox"/>
          <p:cNvSpPr txBox="1"/>
          <p:nvPr/>
        </p:nvSpPr>
        <p:spPr>
          <a:xfrm>
            <a:off x="13801725" y="3924300"/>
            <a:ext cx="3228975" cy="108585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28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把脚本打包成可执行文件</a:t>
            </a:r>
          </a:p>
          <a:p>
            <a:pPr>
              <a:lnSpc>
                <a:spcPts val="28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pyinstaller -F x.py → 单文件 exe</a:t>
            </a:r>
          </a:p>
        </p:txBody>
      </p:sp>
      <p:sp>
        <p:nvSpPr>
          <p:cNvPr id="25" name="Rectangle"/>
          <p:cNvSpPr/>
          <p:nvPr/>
        </p:nvSpPr>
        <p:spPr>
          <a:xfrm>
            <a:off x="13501688" y="3052763"/>
            <a:ext cx="3829050" cy="2371725"/>
          </a:xfrm>
          <a:prstGeom prst="roundRect">
            <a:avLst>
              <a:gd name="adj" fmla="val 3012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26" name="Rectangle"/>
          <p:cNvSpPr/>
          <p:nvPr/>
        </p:nvSpPr>
        <p:spPr>
          <a:xfrm>
            <a:off x="952500" y="5772150"/>
            <a:ext cx="3838575" cy="2381250"/>
          </a:xfrm>
          <a:prstGeom prst="roundRect">
            <a:avLst>
              <a:gd name="adj" fmla="val 3200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7" name="TextBox"/>
          <p:cNvSpPr txBox="1"/>
          <p:nvPr/>
        </p:nvSpPr>
        <p:spPr>
          <a:xfrm>
            <a:off x="1257300" y="6076950"/>
            <a:ext cx="753599" cy="4191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300"/>
              </a:lnSpc>
            </a:pPr>
            <a:r>
              <a:rPr lang="en-US" sz="255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jieba</a:t>
            </a:r>
          </a:p>
        </p:txBody>
      </p:sp>
      <p:sp>
        <p:nvSpPr>
          <p:cNvPr id="28" name="TextBox"/>
          <p:cNvSpPr txBox="1"/>
          <p:nvPr/>
        </p:nvSpPr>
        <p:spPr>
          <a:xfrm>
            <a:off x="1257300" y="6648450"/>
            <a:ext cx="3228975" cy="108585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28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中文分词</a:t>
            </a:r>
          </a:p>
          <a:p>
            <a:pPr>
              <a:lnSpc>
                <a:spcPts val="28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jieba.lcut(txt) 精确模式 → 词频统计</a:t>
            </a:r>
          </a:p>
        </p:txBody>
      </p:sp>
      <p:sp>
        <p:nvSpPr>
          <p:cNvPr id="29" name="Rectangle"/>
          <p:cNvSpPr/>
          <p:nvPr/>
        </p:nvSpPr>
        <p:spPr>
          <a:xfrm>
            <a:off x="957263" y="5776913"/>
            <a:ext cx="3829050" cy="2371725"/>
          </a:xfrm>
          <a:prstGeom prst="roundRect">
            <a:avLst>
              <a:gd name="adj" fmla="val 3012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30" name="Rectangle"/>
          <p:cNvSpPr/>
          <p:nvPr/>
        </p:nvSpPr>
        <p:spPr>
          <a:xfrm>
            <a:off x="5133975" y="5772150"/>
            <a:ext cx="3838575" cy="2381250"/>
          </a:xfrm>
          <a:prstGeom prst="roundRect">
            <a:avLst>
              <a:gd name="adj" fmla="val 3200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1" name="TextBox"/>
          <p:cNvSpPr txBox="1"/>
          <p:nvPr/>
        </p:nvSpPr>
        <p:spPr>
          <a:xfrm>
            <a:off x="5438775" y="6076950"/>
            <a:ext cx="1663941" cy="4191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300"/>
              </a:lnSpc>
            </a:pPr>
            <a:r>
              <a:rPr lang="en-US" sz="255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wordcloud</a:t>
            </a:r>
          </a:p>
        </p:txBody>
      </p:sp>
      <p:sp>
        <p:nvSpPr>
          <p:cNvPr id="32" name="TextBox"/>
          <p:cNvSpPr txBox="1"/>
          <p:nvPr/>
        </p:nvSpPr>
        <p:spPr>
          <a:xfrm>
            <a:off x="5438775" y="6648450"/>
            <a:ext cx="3228975" cy="108585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28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文本转词云图</a:t>
            </a:r>
          </a:p>
          <a:p>
            <a:pPr>
              <a:lnSpc>
                <a:spcPts val="28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中文必须 font_path 指定字体，否则全是方块</a:t>
            </a:r>
          </a:p>
        </p:txBody>
      </p:sp>
      <p:sp>
        <p:nvSpPr>
          <p:cNvPr id="33" name="Rectangle"/>
          <p:cNvSpPr/>
          <p:nvPr/>
        </p:nvSpPr>
        <p:spPr>
          <a:xfrm>
            <a:off x="5138738" y="5776913"/>
            <a:ext cx="3829050" cy="2371725"/>
          </a:xfrm>
          <a:prstGeom prst="roundRect">
            <a:avLst>
              <a:gd name="adj" fmla="val 3012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34" name="Rectangle"/>
          <p:cNvSpPr/>
          <p:nvPr/>
        </p:nvSpPr>
        <p:spPr>
          <a:xfrm>
            <a:off x="9315450" y="5772150"/>
            <a:ext cx="3838575" cy="2381250"/>
          </a:xfrm>
          <a:prstGeom prst="roundRect">
            <a:avLst>
              <a:gd name="adj" fmla="val 3200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5" name="TextBox"/>
          <p:cNvSpPr txBox="1"/>
          <p:nvPr/>
        </p:nvSpPr>
        <p:spPr>
          <a:xfrm>
            <a:off x="9620249" y="6076950"/>
            <a:ext cx="343929" cy="4191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300"/>
              </a:lnSpc>
            </a:pPr>
            <a:r>
              <a:rPr lang="en-US" sz="255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os</a:t>
            </a:r>
          </a:p>
        </p:txBody>
      </p:sp>
      <p:sp>
        <p:nvSpPr>
          <p:cNvPr id="36" name="TextBox"/>
          <p:cNvSpPr txBox="1"/>
          <p:nvPr/>
        </p:nvSpPr>
        <p:spPr>
          <a:xfrm>
            <a:off x="9620250" y="6648450"/>
            <a:ext cx="3228975" cy="14478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28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操作系统交互功能</a:t>
            </a:r>
          </a:p>
          <a:p>
            <a:pPr>
              <a:lnSpc>
                <a:spcPts val="28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os.system 进程管理 · getcwd/chdir 环境参数 · os.path 路径操作</a:t>
            </a:r>
          </a:p>
        </p:txBody>
      </p:sp>
      <p:sp>
        <p:nvSpPr>
          <p:cNvPr id="37" name="Rectangle"/>
          <p:cNvSpPr/>
          <p:nvPr/>
        </p:nvSpPr>
        <p:spPr>
          <a:xfrm>
            <a:off x="9320213" y="5776913"/>
            <a:ext cx="3829050" cy="2371725"/>
          </a:xfrm>
          <a:prstGeom prst="roundRect">
            <a:avLst>
              <a:gd name="adj" fmla="val 3012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38" name="Rectangle"/>
          <p:cNvSpPr/>
          <p:nvPr/>
        </p:nvSpPr>
        <p:spPr>
          <a:xfrm>
            <a:off x="952500" y="9391650"/>
            <a:ext cx="16383000" cy="9525"/>
          </a:xfrm>
          <a:prstGeom prst="rect">
            <a:avLst/>
          </a:prstGeom>
          <a:solidFill>
            <a:srgbClr val="121212">
              <a:alpha val="10000"/>
            </a:srgb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9" name="TextBox"/>
          <p:cNvSpPr txBox="1"/>
          <p:nvPr/>
        </p:nvSpPr>
        <p:spPr>
          <a:xfrm>
            <a:off x="952500" y="9534525"/>
            <a:ext cx="4018331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《Python 语言程序设计基础》学习笔记</a:t>
            </a:r>
          </a:p>
        </p:txBody>
      </p:sp>
      <p:sp>
        <p:nvSpPr>
          <p:cNvPr id="40" name="TextBox"/>
          <p:cNvSpPr txBox="1"/>
          <p:nvPr/>
        </p:nvSpPr>
        <p:spPr>
          <a:xfrm>
            <a:off x="17081753" y="9534525"/>
            <a:ext cx="253746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16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4" name="Rectangle"/>
          <p:cNvSpPr/>
          <p:nvPr/>
        </p:nvSpPr>
        <p:spPr>
          <a:xfrm>
            <a:off x="-3810000" y="-6191250"/>
            <a:ext cx="15240000" cy="1524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6B9CC9">
                  <a:alpha val="55000"/>
                </a:srgbClr>
              </a:gs>
              <a:gs pos="100000">
                <a:srgbClr val="6B9CC9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5" name="Rectangle"/>
          <p:cNvSpPr/>
          <p:nvPr/>
        </p:nvSpPr>
        <p:spPr>
          <a:xfrm>
            <a:off x="8572500" y="4000500"/>
            <a:ext cx="14287500" cy="142875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5C27A">
                  <a:alpha val="50000"/>
                </a:srgbClr>
              </a:gs>
              <a:gs pos="100000">
                <a:srgbClr val="F5C27A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Rectangle"/>
          <p:cNvSpPr/>
          <p:nvPr/>
        </p:nvSpPr>
        <p:spPr>
          <a:xfrm>
            <a:off x="609600" y="55245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121212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Box"/>
          <p:cNvSpPr txBox="1"/>
          <p:nvPr/>
        </p:nvSpPr>
        <p:spPr>
          <a:xfrm>
            <a:off x="876300" y="457200"/>
            <a:ext cx="2251472" cy="342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75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PYTHON · 学习笔记</a:t>
            </a:r>
          </a:p>
        </p:txBody>
      </p:sp>
      <p:sp>
        <p:nvSpPr>
          <p:cNvPr id="8" name="TextBox"/>
          <p:cNvSpPr txBox="1"/>
          <p:nvPr/>
        </p:nvSpPr>
        <p:spPr>
          <a:xfrm>
            <a:off x="952500" y="1333500"/>
            <a:ext cx="1350188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笔记 · 实践</a:t>
            </a:r>
          </a:p>
        </p:txBody>
      </p:sp>
      <p:sp>
        <p:nvSpPr>
          <p:cNvPr id="9" name="TextBox"/>
          <p:cNvSpPr txBox="1"/>
          <p:nvPr/>
        </p:nvSpPr>
        <p:spPr>
          <a:xfrm>
            <a:off x="952500" y="1714500"/>
            <a:ext cx="7902321" cy="6667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5250"/>
              </a:lnSpc>
            </a:pPr>
            <a:r>
              <a:rPr lang="zh-CN" sz="420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16 个实践案例 · 按课程周次分组</a:t>
            </a:r>
          </a:p>
        </p:txBody>
      </p:sp>
      <p:sp>
        <p:nvSpPr>
          <p:cNvPr id="10" name="Rectangle"/>
          <p:cNvSpPr/>
          <p:nvPr/>
        </p:nvSpPr>
        <p:spPr>
          <a:xfrm>
            <a:off x="952500" y="3143250"/>
            <a:ext cx="16383000" cy="1009650"/>
          </a:xfrm>
          <a:prstGeom prst="roundRect">
            <a:avLst>
              <a:gd name="adj" fmla="val 7547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Box"/>
          <p:cNvSpPr txBox="1"/>
          <p:nvPr/>
        </p:nvSpPr>
        <p:spPr>
          <a:xfrm>
            <a:off x="1257300" y="3467100"/>
            <a:ext cx="2222907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2850"/>
              </a:lnSpc>
            </a:pPr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快速入门 · 第1-2周</a:t>
            </a:r>
          </a:p>
        </p:txBody>
      </p:sp>
      <p:sp>
        <p:nvSpPr>
          <p:cNvPr id="12" name="TextBox"/>
          <p:cNvSpPr txBox="1"/>
          <p:nvPr/>
        </p:nvSpPr>
        <p:spPr>
          <a:xfrm>
            <a:off x="4800600" y="3448050"/>
            <a:ext cx="7410183" cy="4000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150"/>
              </a:lnSpc>
            </a:pPr>
            <a:r>
              <a:rPr lang="zh-CN" sz="19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温度转换 · Python 蟒蛇绘制（热身：圆面积 · 同切圆 · 五角星）</a:t>
            </a:r>
          </a:p>
        </p:txBody>
      </p:sp>
      <p:sp>
        <p:nvSpPr>
          <p:cNvPr id="13" name="Rectangle"/>
          <p:cNvSpPr/>
          <p:nvPr/>
        </p:nvSpPr>
        <p:spPr>
          <a:xfrm>
            <a:off x="957263" y="3148013"/>
            <a:ext cx="16373475" cy="1000125"/>
          </a:xfrm>
          <a:prstGeom prst="roundRect">
            <a:avLst>
              <a:gd name="adj" fmla="val 7142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14" name="Rectangle"/>
          <p:cNvSpPr/>
          <p:nvPr/>
        </p:nvSpPr>
        <p:spPr>
          <a:xfrm>
            <a:off x="952500" y="4419600"/>
            <a:ext cx="16383000" cy="1009650"/>
          </a:xfrm>
          <a:prstGeom prst="roundRect">
            <a:avLst>
              <a:gd name="adj" fmla="val 7547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Box"/>
          <p:cNvSpPr txBox="1"/>
          <p:nvPr/>
        </p:nvSpPr>
        <p:spPr>
          <a:xfrm>
            <a:off x="1257300" y="4743450"/>
            <a:ext cx="2222907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2850"/>
              </a:lnSpc>
            </a:pPr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基础语法 · 第3-4周</a:t>
            </a:r>
          </a:p>
        </p:txBody>
      </p:sp>
      <p:sp>
        <p:nvSpPr>
          <p:cNvPr id="16" name="TextBox"/>
          <p:cNvSpPr txBox="1"/>
          <p:nvPr/>
        </p:nvSpPr>
        <p:spPr>
          <a:xfrm>
            <a:off x="4800600" y="4724400"/>
            <a:ext cx="7511224" cy="4000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150"/>
              </a:lnSpc>
            </a:pPr>
            <a:r>
              <a:rPr lang="zh-CN" sz="19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天天向上的力量 · 文本进度条 · BMI 身体质量指数 · 圆周率的计算</a:t>
            </a:r>
          </a:p>
        </p:txBody>
      </p:sp>
      <p:sp>
        <p:nvSpPr>
          <p:cNvPr id="17" name="Rectangle"/>
          <p:cNvSpPr/>
          <p:nvPr/>
        </p:nvSpPr>
        <p:spPr>
          <a:xfrm>
            <a:off x="957263" y="4424363"/>
            <a:ext cx="16373475" cy="1000125"/>
          </a:xfrm>
          <a:prstGeom prst="roundRect">
            <a:avLst>
              <a:gd name="adj" fmla="val 7142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18" name="Rectangle"/>
          <p:cNvSpPr/>
          <p:nvPr/>
        </p:nvSpPr>
        <p:spPr>
          <a:xfrm>
            <a:off x="952500" y="5695950"/>
            <a:ext cx="16383000" cy="1009650"/>
          </a:xfrm>
          <a:prstGeom prst="roundRect">
            <a:avLst>
              <a:gd name="adj" fmla="val 7547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9" name="TextBox"/>
          <p:cNvSpPr txBox="1"/>
          <p:nvPr/>
        </p:nvSpPr>
        <p:spPr>
          <a:xfrm>
            <a:off x="1257300" y="6019800"/>
            <a:ext cx="2222907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2850"/>
              </a:lnSpc>
            </a:pPr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基础语法 · 第5-7周</a:t>
            </a:r>
          </a:p>
        </p:txBody>
      </p:sp>
      <p:sp>
        <p:nvSpPr>
          <p:cNvPr id="20" name="TextBox"/>
          <p:cNvSpPr txBox="1"/>
          <p:nvPr/>
        </p:nvSpPr>
        <p:spPr>
          <a:xfrm>
            <a:off x="4800599" y="6000750"/>
            <a:ext cx="10708385" cy="4000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150"/>
              </a:lnSpc>
            </a:pPr>
            <a:r>
              <a:rPr lang="zh-CN" sz="19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七段数码管 · 科赫雪花 · 基本统计值计算 · 文本词频统计 · 自动轨迹绘制 · 政府工作报告词云</a:t>
            </a:r>
          </a:p>
        </p:txBody>
      </p:sp>
      <p:sp>
        <p:nvSpPr>
          <p:cNvPr id="21" name="Rectangle"/>
          <p:cNvSpPr/>
          <p:nvPr/>
        </p:nvSpPr>
        <p:spPr>
          <a:xfrm>
            <a:off x="957263" y="5700713"/>
            <a:ext cx="16373475" cy="1000125"/>
          </a:xfrm>
          <a:prstGeom prst="roundRect">
            <a:avLst>
              <a:gd name="adj" fmla="val 7142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22" name="Rectangle"/>
          <p:cNvSpPr/>
          <p:nvPr/>
        </p:nvSpPr>
        <p:spPr>
          <a:xfrm>
            <a:off x="952500" y="6972300"/>
            <a:ext cx="16383000" cy="1009650"/>
          </a:xfrm>
          <a:prstGeom prst="roundRect">
            <a:avLst>
              <a:gd name="adj" fmla="val 7547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3" name="TextBox"/>
          <p:cNvSpPr txBox="1"/>
          <p:nvPr/>
        </p:nvSpPr>
        <p:spPr>
          <a:xfrm>
            <a:off x="1257300" y="7296150"/>
            <a:ext cx="2470557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2850"/>
              </a:lnSpc>
            </a:pPr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思维与生态 · 第8-9周</a:t>
            </a:r>
          </a:p>
        </p:txBody>
      </p:sp>
      <p:sp>
        <p:nvSpPr>
          <p:cNvPr id="24" name="TextBox"/>
          <p:cNvSpPr txBox="1"/>
          <p:nvPr/>
        </p:nvSpPr>
        <p:spPr>
          <a:xfrm>
            <a:off x="4800600" y="7277100"/>
            <a:ext cx="8752941" cy="4000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150"/>
              </a:lnSpc>
            </a:pPr>
            <a:r>
              <a:rPr lang="zh-CN" sz="19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体育竞技分析 · 第三方库自动安装脚本 · 霍兰德人格分析雷达图 · 玫瑰花绘制</a:t>
            </a:r>
          </a:p>
        </p:txBody>
      </p:sp>
      <p:sp>
        <p:nvSpPr>
          <p:cNvPr id="25" name="Rectangle"/>
          <p:cNvSpPr/>
          <p:nvPr/>
        </p:nvSpPr>
        <p:spPr>
          <a:xfrm>
            <a:off x="957263" y="6977063"/>
            <a:ext cx="16373475" cy="1000125"/>
          </a:xfrm>
          <a:prstGeom prst="roundRect">
            <a:avLst>
              <a:gd name="adj" fmla="val 7142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26" name="Rectangle"/>
          <p:cNvSpPr/>
          <p:nvPr/>
        </p:nvSpPr>
        <p:spPr>
          <a:xfrm>
            <a:off x="952500" y="9391650"/>
            <a:ext cx="16383000" cy="9525"/>
          </a:xfrm>
          <a:prstGeom prst="rect">
            <a:avLst/>
          </a:prstGeom>
          <a:solidFill>
            <a:srgbClr val="121212">
              <a:alpha val="10000"/>
            </a:srgb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7" name="TextBox"/>
          <p:cNvSpPr txBox="1"/>
          <p:nvPr/>
        </p:nvSpPr>
        <p:spPr>
          <a:xfrm>
            <a:off x="952500" y="9534525"/>
            <a:ext cx="4018331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《Python 语言程序设计基础》学习笔记</a:t>
            </a:r>
          </a:p>
        </p:txBody>
      </p:sp>
      <p:sp>
        <p:nvSpPr>
          <p:cNvPr id="28" name="TextBox"/>
          <p:cNvSpPr txBox="1"/>
          <p:nvPr/>
        </p:nvSpPr>
        <p:spPr>
          <a:xfrm>
            <a:off x="17081753" y="9534525"/>
            <a:ext cx="253746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17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4" name="Rectangle"/>
          <p:cNvSpPr/>
          <p:nvPr/>
        </p:nvSpPr>
        <p:spPr>
          <a:xfrm>
            <a:off x="-3810000" y="-6191250"/>
            <a:ext cx="15240000" cy="1524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6B9CC9">
                  <a:alpha val="55000"/>
                </a:srgbClr>
              </a:gs>
              <a:gs pos="100000">
                <a:srgbClr val="6B9CC9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5" name="Rectangle"/>
          <p:cNvSpPr/>
          <p:nvPr/>
        </p:nvSpPr>
        <p:spPr>
          <a:xfrm>
            <a:off x="8572500" y="4000500"/>
            <a:ext cx="14287500" cy="142875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5C27A">
                  <a:alpha val="50000"/>
                </a:srgbClr>
              </a:gs>
              <a:gs pos="100000">
                <a:srgbClr val="F5C27A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Rectangle"/>
          <p:cNvSpPr/>
          <p:nvPr/>
        </p:nvSpPr>
        <p:spPr>
          <a:xfrm>
            <a:off x="609600" y="55245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121212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Box"/>
          <p:cNvSpPr txBox="1"/>
          <p:nvPr/>
        </p:nvSpPr>
        <p:spPr>
          <a:xfrm>
            <a:off x="876300" y="457200"/>
            <a:ext cx="2251472" cy="342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75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PYTHON · 学习笔记</a:t>
            </a:r>
          </a:p>
        </p:txBody>
      </p:sp>
      <p:sp>
        <p:nvSpPr>
          <p:cNvPr id="8" name="TextBox"/>
          <p:cNvSpPr txBox="1"/>
          <p:nvPr/>
        </p:nvSpPr>
        <p:spPr>
          <a:xfrm>
            <a:off x="952500" y="1333500"/>
            <a:ext cx="1350188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笔记 · 复盘</a:t>
            </a:r>
          </a:p>
        </p:txBody>
      </p:sp>
      <p:sp>
        <p:nvSpPr>
          <p:cNvPr id="9" name="TextBox"/>
          <p:cNvSpPr txBox="1"/>
          <p:nvPr/>
        </p:nvSpPr>
        <p:spPr>
          <a:xfrm>
            <a:off x="952500" y="1714500"/>
            <a:ext cx="3200400" cy="6667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5250"/>
              </a:lnSpc>
            </a:pPr>
            <a:r>
              <a:rPr lang="zh-CN" sz="420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六个踩过的坑</a:t>
            </a:r>
          </a:p>
        </p:txBody>
      </p:sp>
      <p:sp>
        <p:nvSpPr>
          <p:cNvPr id="10" name="Rectangle"/>
          <p:cNvSpPr/>
          <p:nvPr/>
        </p:nvSpPr>
        <p:spPr>
          <a:xfrm>
            <a:off x="952500" y="3143250"/>
            <a:ext cx="5229225" cy="2381250"/>
          </a:xfrm>
          <a:prstGeom prst="roundRect">
            <a:avLst>
              <a:gd name="adj" fmla="val 3200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Box"/>
          <p:cNvSpPr txBox="1"/>
          <p:nvPr/>
        </p:nvSpPr>
        <p:spPr>
          <a:xfrm>
            <a:off x="1257300" y="3448050"/>
            <a:ext cx="1428750" cy="3810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000"/>
              </a:lnSpc>
            </a:pPr>
            <a:r>
              <a:rPr lang="zh-CN" sz="225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随机数复现</a:t>
            </a:r>
          </a:p>
        </p:txBody>
      </p:sp>
      <p:sp>
        <p:nvSpPr>
          <p:cNvPr id="12" name="TextBox"/>
          <p:cNvSpPr txBox="1"/>
          <p:nvPr/>
        </p:nvSpPr>
        <p:spPr>
          <a:xfrm>
            <a:off x="1257300" y="3981450"/>
            <a:ext cx="4605376" cy="108585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2850"/>
              </a:lnSpc>
            </a:pPr>
            <a:r>
              <a:rPr lang="zh-CN" sz="18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seed 相同仍复现不了：三次各取一位拼数，消耗了多个随机状态；应 randint(100,999) 一次生成</a:t>
            </a:r>
          </a:p>
        </p:txBody>
      </p:sp>
      <p:sp>
        <p:nvSpPr>
          <p:cNvPr id="13" name="Rectangle"/>
          <p:cNvSpPr/>
          <p:nvPr/>
        </p:nvSpPr>
        <p:spPr>
          <a:xfrm>
            <a:off x="957263" y="3148013"/>
            <a:ext cx="5219700" cy="2371725"/>
          </a:xfrm>
          <a:prstGeom prst="roundRect">
            <a:avLst>
              <a:gd name="adj" fmla="val 3012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14" name="Rectangle"/>
          <p:cNvSpPr/>
          <p:nvPr/>
        </p:nvSpPr>
        <p:spPr>
          <a:xfrm>
            <a:off x="6524625" y="3143250"/>
            <a:ext cx="5229225" cy="2381250"/>
          </a:xfrm>
          <a:prstGeom prst="roundRect">
            <a:avLst>
              <a:gd name="adj" fmla="val 3200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Box"/>
          <p:cNvSpPr txBox="1"/>
          <p:nvPr/>
        </p:nvSpPr>
        <p:spPr>
          <a:xfrm>
            <a:off x="6829425" y="3448050"/>
            <a:ext cx="1143000" cy="3810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000"/>
              </a:lnSpc>
            </a:pPr>
            <a:r>
              <a:rPr lang="zh-CN" sz="225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编码乱码</a:t>
            </a:r>
          </a:p>
        </p:txBody>
      </p:sp>
      <p:sp>
        <p:nvSpPr>
          <p:cNvPr id="16" name="TextBox"/>
          <p:cNvSpPr txBox="1"/>
          <p:nvPr/>
        </p:nvSpPr>
        <p:spPr>
          <a:xfrm>
            <a:off x="6829425" y="3981450"/>
            <a:ext cx="4465016" cy="7239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2850"/>
              </a:lnSpc>
            </a:pPr>
            <a:r>
              <a:rPr lang="zh-CN" sz="18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open() 忘写 encoding="utf-8"，中文文件一读就乱码</a:t>
            </a:r>
          </a:p>
        </p:txBody>
      </p:sp>
      <p:sp>
        <p:nvSpPr>
          <p:cNvPr id="17" name="Rectangle"/>
          <p:cNvSpPr/>
          <p:nvPr/>
        </p:nvSpPr>
        <p:spPr>
          <a:xfrm>
            <a:off x="6529388" y="3148013"/>
            <a:ext cx="5219700" cy="2371725"/>
          </a:xfrm>
          <a:prstGeom prst="roundRect">
            <a:avLst>
              <a:gd name="adj" fmla="val 3012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18" name="Rectangle"/>
          <p:cNvSpPr/>
          <p:nvPr/>
        </p:nvSpPr>
        <p:spPr>
          <a:xfrm>
            <a:off x="12096750" y="3143250"/>
            <a:ext cx="5229225" cy="2381250"/>
          </a:xfrm>
          <a:prstGeom prst="roundRect">
            <a:avLst>
              <a:gd name="adj" fmla="val 3200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9" name="TextBox"/>
          <p:cNvSpPr txBox="1"/>
          <p:nvPr/>
        </p:nvSpPr>
        <p:spPr>
          <a:xfrm>
            <a:off x="12401550" y="3448050"/>
            <a:ext cx="1143000" cy="3810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000"/>
              </a:lnSpc>
            </a:pPr>
            <a:r>
              <a:rPr lang="zh-CN" sz="225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缩进陷阱</a:t>
            </a:r>
          </a:p>
        </p:txBody>
      </p:sp>
      <p:sp>
        <p:nvSpPr>
          <p:cNvPr id="20" name="TextBox"/>
          <p:cNvSpPr txBox="1"/>
          <p:nvPr/>
        </p:nvSpPr>
        <p:spPr>
          <a:xfrm>
            <a:off x="12401550" y="3981450"/>
            <a:ext cx="4660469" cy="7239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2850"/>
              </a:lnSpc>
            </a:pPr>
            <a:r>
              <a:rPr lang="zh-CN" sz="18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Tab 与空格混用 → IndentationError，统一用 4 个空格</a:t>
            </a:r>
          </a:p>
        </p:txBody>
      </p:sp>
      <p:sp>
        <p:nvSpPr>
          <p:cNvPr id="21" name="Rectangle"/>
          <p:cNvSpPr/>
          <p:nvPr/>
        </p:nvSpPr>
        <p:spPr>
          <a:xfrm>
            <a:off x="12101513" y="3148013"/>
            <a:ext cx="5219700" cy="2371725"/>
          </a:xfrm>
          <a:prstGeom prst="roundRect">
            <a:avLst>
              <a:gd name="adj" fmla="val 3012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22" name="Rectangle"/>
          <p:cNvSpPr/>
          <p:nvPr/>
        </p:nvSpPr>
        <p:spPr>
          <a:xfrm>
            <a:off x="952500" y="5867400"/>
            <a:ext cx="5229225" cy="2381250"/>
          </a:xfrm>
          <a:prstGeom prst="roundRect">
            <a:avLst>
              <a:gd name="adj" fmla="val 3200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3" name="TextBox"/>
          <p:cNvSpPr txBox="1"/>
          <p:nvPr/>
        </p:nvSpPr>
        <p:spPr>
          <a:xfrm>
            <a:off x="1257300" y="6172200"/>
            <a:ext cx="1143000" cy="3810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000"/>
              </a:lnSpc>
            </a:pPr>
            <a:r>
              <a:rPr lang="zh-CN" sz="225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全角符号</a:t>
            </a:r>
          </a:p>
        </p:txBody>
      </p:sp>
      <p:sp>
        <p:nvSpPr>
          <p:cNvPr id="24" name="TextBox"/>
          <p:cNvSpPr txBox="1"/>
          <p:nvPr/>
        </p:nvSpPr>
        <p:spPr>
          <a:xfrm>
            <a:off x="1257300" y="6705600"/>
            <a:ext cx="4572000" cy="7239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2850"/>
              </a:lnSpc>
            </a:pPr>
            <a:r>
              <a:rPr lang="zh-CN" sz="18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中文引号括号是隐形杀手；报错行号未必是错误根源</a:t>
            </a:r>
          </a:p>
        </p:txBody>
      </p:sp>
      <p:sp>
        <p:nvSpPr>
          <p:cNvPr id="25" name="Rectangle"/>
          <p:cNvSpPr/>
          <p:nvPr/>
        </p:nvSpPr>
        <p:spPr>
          <a:xfrm>
            <a:off x="957263" y="5872163"/>
            <a:ext cx="5219700" cy="2371725"/>
          </a:xfrm>
          <a:prstGeom prst="roundRect">
            <a:avLst>
              <a:gd name="adj" fmla="val 3012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26" name="Rectangle"/>
          <p:cNvSpPr/>
          <p:nvPr/>
        </p:nvSpPr>
        <p:spPr>
          <a:xfrm>
            <a:off x="6524625" y="5867400"/>
            <a:ext cx="5229225" cy="2381250"/>
          </a:xfrm>
          <a:prstGeom prst="roundRect">
            <a:avLst>
              <a:gd name="adj" fmla="val 3200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7" name="TextBox"/>
          <p:cNvSpPr txBox="1"/>
          <p:nvPr/>
        </p:nvSpPr>
        <p:spPr>
          <a:xfrm>
            <a:off x="6829425" y="6172200"/>
            <a:ext cx="1363885" cy="3810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000"/>
              </a:lnSpc>
            </a:pPr>
            <a:r>
              <a:rPr lang="zh-CN" sz="225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pip 装库慢</a:t>
            </a:r>
          </a:p>
        </p:txBody>
      </p:sp>
      <p:sp>
        <p:nvSpPr>
          <p:cNvPr id="28" name="TextBox"/>
          <p:cNvSpPr txBox="1"/>
          <p:nvPr/>
        </p:nvSpPr>
        <p:spPr>
          <a:xfrm>
            <a:off x="6829425" y="6705600"/>
            <a:ext cx="4421124" cy="108585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2850"/>
              </a:lnSpc>
            </a:pPr>
            <a:r>
              <a:rPr lang="zh-CN" sz="18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换清华镜像 -i https://pypi.tuna.tsinghua.edu.cn/simple 快十倍</a:t>
            </a:r>
          </a:p>
        </p:txBody>
      </p:sp>
      <p:sp>
        <p:nvSpPr>
          <p:cNvPr id="29" name="Rectangle"/>
          <p:cNvSpPr/>
          <p:nvPr/>
        </p:nvSpPr>
        <p:spPr>
          <a:xfrm>
            <a:off x="6529388" y="5872163"/>
            <a:ext cx="5219700" cy="2371725"/>
          </a:xfrm>
          <a:prstGeom prst="roundRect">
            <a:avLst>
              <a:gd name="adj" fmla="val 3012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30" name="Rectangle"/>
          <p:cNvSpPr/>
          <p:nvPr/>
        </p:nvSpPr>
        <p:spPr>
          <a:xfrm>
            <a:off x="12096750" y="5867400"/>
            <a:ext cx="5229225" cy="2381250"/>
          </a:xfrm>
          <a:prstGeom prst="roundRect">
            <a:avLst>
              <a:gd name="adj" fmla="val 3200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1" name="TextBox"/>
          <p:cNvSpPr txBox="1"/>
          <p:nvPr/>
        </p:nvSpPr>
        <p:spPr>
          <a:xfrm>
            <a:off x="12401550" y="6172200"/>
            <a:ext cx="1428750" cy="3810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000"/>
              </a:lnSpc>
            </a:pPr>
            <a:r>
              <a:rPr lang="zh-CN" sz="225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词云变方块</a:t>
            </a:r>
          </a:p>
        </p:txBody>
      </p:sp>
      <p:sp>
        <p:nvSpPr>
          <p:cNvPr id="32" name="TextBox"/>
          <p:cNvSpPr txBox="1"/>
          <p:nvPr/>
        </p:nvSpPr>
        <p:spPr>
          <a:xfrm>
            <a:off x="12401550" y="6705600"/>
            <a:ext cx="4409008" cy="7239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2850"/>
              </a:lnSpc>
            </a:pPr>
            <a:r>
              <a:rPr lang="zh-CN" sz="18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wordcloud 中文必须 font_path 指定字体，否则全是"口"</a:t>
            </a:r>
          </a:p>
        </p:txBody>
      </p:sp>
      <p:sp>
        <p:nvSpPr>
          <p:cNvPr id="33" name="Rectangle"/>
          <p:cNvSpPr/>
          <p:nvPr/>
        </p:nvSpPr>
        <p:spPr>
          <a:xfrm>
            <a:off x="12101513" y="5872163"/>
            <a:ext cx="5219700" cy="2371725"/>
          </a:xfrm>
          <a:prstGeom prst="roundRect">
            <a:avLst>
              <a:gd name="adj" fmla="val 3012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34" name="Rectangle"/>
          <p:cNvSpPr/>
          <p:nvPr/>
        </p:nvSpPr>
        <p:spPr>
          <a:xfrm>
            <a:off x="952500" y="9391650"/>
            <a:ext cx="16383000" cy="9525"/>
          </a:xfrm>
          <a:prstGeom prst="rect">
            <a:avLst/>
          </a:prstGeom>
          <a:solidFill>
            <a:srgbClr val="121212">
              <a:alpha val="10000"/>
            </a:srgb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5" name="TextBox"/>
          <p:cNvSpPr txBox="1"/>
          <p:nvPr/>
        </p:nvSpPr>
        <p:spPr>
          <a:xfrm>
            <a:off x="952500" y="9534525"/>
            <a:ext cx="4018331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《Python 语言程序设计基础》学习笔记</a:t>
            </a:r>
          </a:p>
        </p:txBody>
      </p:sp>
      <p:sp>
        <p:nvSpPr>
          <p:cNvPr id="36" name="TextBox"/>
          <p:cNvSpPr txBox="1"/>
          <p:nvPr/>
        </p:nvSpPr>
        <p:spPr>
          <a:xfrm>
            <a:off x="17081753" y="9534525"/>
            <a:ext cx="253746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18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4" name="Rectangle"/>
          <p:cNvSpPr/>
          <p:nvPr/>
        </p:nvSpPr>
        <p:spPr>
          <a:xfrm>
            <a:off x="-3810000" y="-6191250"/>
            <a:ext cx="15240000" cy="1524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6B9CC9">
                  <a:alpha val="55000"/>
                </a:srgbClr>
              </a:gs>
              <a:gs pos="100000">
                <a:srgbClr val="6B9CC9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5" name="Rectangle"/>
          <p:cNvSpPr/>
          <p:nvPr/>
        </p:nvSpPr>
        <p:spPr>
          <a:xfrm>
            <a:off x="8572500" y="4000500"/>
            <a:ext cx="14287500" cy="142875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5C27A">
                  <a:alpha val="50000"/>
                </a:srgbClr>
              </a:gs>
              <a:gs pos="100000">
                <a:srgbClr val="F5C27A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Rectangle"/>
          <p:cNvSpPr/>
          <p:nvPr/>
        </p:nvSpPr>
        <p:spPr>
          <a:xfrm>
            <a:off x="609600" y="55245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121212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Box"/>
          <p:cNvSpPr txBox="1"/>
          <p:nvPr/>
        </p:nvSpPr>
        <p:spPr>
          <a:xfrm>
            <a:off x="876300" y="457200"/>
            <a:ext cx="2251472" cy="342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75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PYTHON · 学习笔记</a:t>
            </a:r>
          </a:p>
        </p:txBody>
      </p:sp>
      <p:sp>
        <p:nvSpPr>
          <p:cNvPr id="8" name="Rectangle"/>
          <p:cNvSpPr/>
          <p:nvPr/>
        </p:nvSpPr>
        <p:spPr>
          <a:xfrm>
            <a:off x="952500" y="3143250"/>
            <a:ext cx="57150" cy="609600"/>
          </a:xfrm>
          <a:prstGeom prst="roundRect">
            <a:avLst>
              <a:gd name="adj" fmla="val 50000"/>
            </a:avLst>
          </a:prstGeom>
          <a:solidFill>
            <a:srgbClr val="1A56DB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Box"/>
          <p:cNvSpPr txBox="1"/>
          <p:nvPr/>
        </p:nvSpPr>
        <p:spPr>
          <a:xfrm>
            <a:off x="1333500" y="3238500"/>
            <a:ext cx="375666" cy="46672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25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02</a:t>
            </a:r>
          </a:p>
        </p:txBody>
      </p:sp>
      <p:sp>
        <p:nvSpPr>
          <p:cNvPr id="10" name="TextBox"/>
          <p:cNvSpPr txBox="1"/>
          <p:nvPr/>
        </p:nvSpPr>
        <p:spPr>
          <a:xfrm>
            <a:off x="952500" y="4095750"/>
            <a:ext cx="10477500" cy="19050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7500"/>
              </a:lnSpc>
            </a:pPr>
            <a:r>
              <a:rPr lang="zh-CN" sz="600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题外话 · 在 AI 盛行的时代</a:t>
            </a:r>
          </a:p>
          <a:p>
            <a:pPr>
              <a:lnSpc>
                <a:spcPts val="7500"/>
              </a:lnSpc>
            </a:pPr>
            <a:r>
              <a:rPr lang="zh-CN" sz="600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为什么还要学编程</a:t>
            </a:r>
          </a:p>
        </p:txBody>
      </p:sp>
      <p:sp>
        <p:nvSpPr>
          <p:cNvPr id="11" name="TextBox"/>
          <p:cNvSpPr txBox="1"/>
          <p:nvPr/>
        </p:nvSpPr>
        <p:spPr>
          <a:xfrm>
            <a:off x="952500" y="6572250"/>
            <a:ext cx="10858500" cy="8763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3450"/>
              </a:lnSpc>
            </a:pPr>
            <a:r>
              <a:rPr lang="zh-CN" sz="22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我们或许无法追上 AI 的脚步，或许永远不会在编程方面赢过 AI，</a:t>
            </a:r>
          </a:p>
          <a:p>
            <a:pPr>
              <a:lnSpc>
                <a:spcPts val="3450"/>
              </a:lnSpc>
            </a:pPr>
            <a:r>
              <a:rPr lang="zh-CN" sz="22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那为什么我们还要亲自编程？</a:t>
            </a:r>
          </a:p>
        </p:txBody>
      </p:sp>
      <p:sp>
        <p:nvSpPr>
          <p:cNvPr id="12" name="Rectangle"/>
          <p:cNvSpPr/>
          <p:nvPr/>
        </p:nvSpPr>
        <p:spPr>
          <a:xfrm>
            <a:off x="11911013" y="2862263"/>
            <a:ext cx="4943475" cy="4943475"/>
          </a:xfrm>
          <a:prstGeom prst="roundRect">
            <a:avLst>
              <a:gd name="adj" fmla="val 50000"/>
            </a:avLst>
          </a:prstGeom>
          <a:noFill/>
          <a:ln w="9525">
            <a:solidFill>
              <a:srgbClr val="6B9CC9">
                <a:alpha val="6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13" name="Rectangle"/>
          <p:cNvSpPr/>
          <p:nvPr/>
        </p:nvSpPr>
        <p:spPr>
          <a:xfrm>
            <a:off x="952500" y="9391650"/>
            <a:ext cx="16383000" cy="9525"/>
          </a:xfrm>
          <a:prstGeom prst="rect">
            <a:avLst/>
          </a:prstGeom>
          <a:solidFill>
            <a:srgbClr val="121212">
              <a:alpha val="10000"/>
            </a:srgb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Box"/>
          <p:cNvSpPr txBox="1"/>
          <p:nvPr/>
        </p:nvSpPr>
        <p:spPr>
          <a:xfrm>
            <a:off x="952500" y="9534525"/>
            <a:ext cx="4018331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《Python 语言程序设计基础》学习笔记</a:t>
            </a:r>
          </a:p>
        </p:txBody>
      </p:sp>
      <p:sp>
        <p:nvSpPr>
          <p:cNvPr id="15" name="TextBox"/>
          <p:cNvSpPr txBox="1"/>
          <p:nvPr/>
        </p:nvSpPr>
        <p:spPr>
          <a:xfrm>
            <a:off x="17081753" y="9534525"/>
            <a:ext cx="253746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19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4" name="Rectangle"/>
          <p:cNvSpPr/>
          <p:nvPr/>
        </p:nvSpPr>
        <p:spPr>
          <a:xfrm>
            <a:off x="-3810000" y="-6191250"/>
            <a:ext cx="15240000" cy="1524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6B9CC9">
                  <a:alpha val="55000"/>
                </a:srgbClr>
              </a:gs>
              <a:gs pos="100000">
                <a:srgbClr val="6B9CC9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5" name="Rectangle"/>
          <p:cNvSpPr/>
          <p:nvPr/>
        </p:nvSpPr>
        <p:spPr>
          <a:xfrm>
            <a:off x="8572500" y="4000500"/>
            <a:ext cx="14287500" cy="142875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5C27A">
                  <a:alpha val="50000"/>
                </a:srgbClr>
              </a:gs>
              <a:gs pos="100000">
                <a:srgbClr val="F5C27A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Rectangle"/>
          <p:cNvSpPr/>
          <p:nvPr/>
        </p:nvSpPr>
        <p:spPr>
          <a:xfrm>
            <a:off x="609600" y="55245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121212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Box"/>
          <p:cNvSpPr txBox="1"/>
          <p:nvPr/>
        </p:nvSpPr>
        <p:spPr>
          <a:xfrm>
            <a:off x="876300" y="457200"/>
            <a:ext cx="2251472" cy="342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75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PYTHON · 学习笔记</a:t>
            </a:r>
          </a:p>
        </p:txBody>
      </p:sp>
      <p:sp>
        <p:nvSpPr>
          <p:cNvPr id="8" name="TextBox"/>
          <p:cNvSpPr txBox="1"/>
          <p:nvPr/>
        </p:nvSpPr>
        <p:spPr>
          <a:xfrm>
            <a:off x="952500" y="1333500"/>
            <a:ext cx="742950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题外话</a:t>
            </a:r>
          </a:p>
        </p:txBody>
      </p:sp>
      <p:sp>
        <p:nvSpPr>
          <p:cNvPr id="9" name="TextBox"/>
          <p:cNvSpPr txBox="1"/>
          <p:nvPr/>
        </p:nvSpPr>
        <p:spPr>
          <a:xfrm>
            <a:off x="952500" y="1714500"/>
            <a:ext cx="7550810" cy="6667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5250"/>
              </a:lnSpc>
            </a:pPr>
            <a:r>
              <a:rPr lang="zh-CN" sz="420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AI 都会写代码，我为什么还要学</a:t>
            </a:r>
          </a:p>
        </p:txBody>
      </p:sp>
      <p:sp>
        <p:nvSpPr>
          <p:cNvPr id="10" name="Rectangle"/>
          <p:cNvSpPr/>
          <p:nvPr/>
        </p:nvSpPr>
        <p:spPr>
          <a:xfrm>
            <a:off x="952500" y="3429000"/>
            <a:ext cx="5229225" cy="3810000"/>
          </a:xfrm>
          <a:prstGeom prst="roundRect">
            <a:avLst>
              <a:gd name="adj" fmla="val 2000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Box"/>
          <p:cNvSpPr txBox="1"/>
          <p:nvPr/>
        </p:nvSpPr>
        <p:spPr>
          <a:xfrm>
            <a:off x="1257300" y="3733800"/>
            <a:ext cx="641452" cy="3238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2550"/>
              </a:lnSpc>
            </a:pPr>
            <a:r>
              <a:rPr lang="zh-CN" sz="180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理由 1</a:t>
            </a:r>
          </a:p>
        </p:txBody>
      </p:sp>
      <p:sp>
        <p:nvSpPr>
          <p:cNvPr id="12" name="TextBox"/>
          <p:cNvSpPr txBox="1"/>
          <p:nvPr/>
        </p:nvSpPr>
        <p:spPr>
          <a:xfrm>
            <a:off x="1257300" y="4171950"/>
            <a:ext cx="2330577" cy="4000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150"/>
              </a:lnSpc>
            </a:pPr>
            <a:r>
              <a:rPr lang="zh-CN" sz="225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AI 写代码，人负责</a:t>
            </a:r>
          </a:p>
        </p:txBody>
      </p:sp>
      <p:sp>
        <p:nvSpPr>
          <p:cNvPr id="13" name="TextBox"/>
          <p:cNvSpPr txBox="1"/>
          <p:nvPr/>
        </p:nvSpPr>
        <p:spPr>
          <a:xfrm>
            <a:off x="1257300" y="4686300"/>
            <a:ext cx="4619625" cy="11430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3000"/>
              </a:lnSpc>
            </a:pPr>
            <a:r>
              <a:rPr lang="zh-CN" sz="172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AI 生成的代码要能看懂、会检查、敢改</a:t>
            </a:r>
          </a:p>
          <a:p>
            <a:pPr>
              <a:lnSpc>
                <a:spcPts val="3000"/>
              </a:lnSpc>
            </a:pPr>
            <a:r>
              <a:rPr lang="zh-CN" sz="172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把问题拆清楚 AI 才答得准，拆题靠平时练</a:t>
            </a:r>
          </a:p>
          <a:p>
            <a:pPr>
              <a:lnSpc>
                <a:spcPts val="3000"/>
              </a:lnSpc>
            </a:pPr>
            <a:r>
              <a:rPr lang="zh-CN" sz="172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最终对错好坏，还得自己判断</a:t>
            </a:r>
          </a:p>
        </p:txBody>
      </p:sp>
      <p:sp>
        <p:nvSpPr>
          <p:cNvPr id="14" name="Rectangle"/>
          <p:cNvSpPr/>
          <p:nvPr/>
        </p:nvSpPr>
        <p:spPr>
          <a:xfrm>
            <a:off x="957263" y="3433763"/>
            <a:ext cx="5219700" cy="3800475"/>
          </a:xfrm>
          <a:prstGeom prst="roundRect">
            <a:avLst>
              <a:gd name="adj" fmla="val 1879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15" name="Rectangle"/>
          <p:cNvSpPr/>
          <p:nvPr/>
        </p:nvSpPr>
        <p:spPr>
          <a:xfrm>
            <a:off x="6524625" y="3429000"/>
            <a:ext cx="5229225" cy="3810000"/>
          </a:xfrm>
          <a:prstGeom prst="roundRect">
            <a:avLst>
              <a:gd name="adj" fmla="val 2000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Box"/>
          <p:cNvSpPr txBox="1"/>
          <p:nvPr/>
        </p:nvSpPr>
        <p:spPr>
          <a:xfrm>
            <a:off x="6829425" y="3733800"/>
            <a:ext cx="641452" cy="3238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2550"/>
              </a:lnSpc>
            </a:pPr>
            <a:r>
              <a:rPr lang="zh-CN" sz="180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理由 2</a:t>
            </a:r>
          </a:p>
        </p:txBody>
      </p:sp>
      <p:sp>
        <p:nvSpPr>
          <p:cNvPr id="17" name="TextBox"/>
          <p:cNvSpPr txBox="1"/>
          <p:nvPr/>
        </p:nvSpPr>
        <p:spPr>
          <a:xfrm>
            <a:off x="6829425" y="4171950"/>
            <a:ext cx="2571750" cy="4000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150"/>
              </a:lnSpc>
            </a:pPr>
            <a:r>
              <a:rPr lang="zh-CN" sz="225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计算思维是通用能力</a:t>
            </a:r>
          </a:p>
        </p:txBody>
      </p:sp>
      <p:sp>
        <p:nvSpPr>
          <p:cNvPr id="18" name="TextBox"/>
          <p:cNvSpPr txBox="1"/>
          <p:nvPr/>
        </p:nvSpPr>
        <p:spPr>
          <a:xfrm>
            <a:off x="6829425" y="4686300"/>
            <a:ext cx="4619625" cy="15240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3000"/>
              </a:lnSpc>
            </a:pPr>
            <a:r>
              <a:rPr lang="zh-CN" sz="172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第 3 种思维：逻辑 · 实证 · 计算——抽象 + 自动化</a:t>
            </a:r>
          </a:p>
          <a:p>
            <a:pPr>
              <a:lnSpc>
                <a:spcPts val="3000"/>
              </a:lnSpc>
            </a:pPr>
            <a:r>
              <a:rPr lang="zh-CN" sz="172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编程是把计算思维变成现实的手段</a:t>
            </a:r>
          </a:p>
          <a:p>
            <a:pPr>
              <a:lnSpc>
                <a:spcPts val="3000"/>
              </a:lnSpc>
            </a:pPr>
            <a:r>
              <a:rPr lang="zh-CN" sz="172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拆问题、建模型，换个行业也用得上</a:t>
            </a:r>
          </a:p>
        </p:txBody>
      </p:sp>
      <p:sp>
        <p:nvSpPr>
          <p:cNvPr id="19" name="Rectangle"/>
          <p:cNvSpPr/>
          <p:nvPr/>
        </p:nvSpPr>
        <p:spPr>
          <a:xfrm>
            <a:off x="6529388" y="3433763"/>
            <a:ext cx="5219700" cy="3800475"/>
          </a:xfrm>
          <a:prstGeom prst="roundRect">
            <a:avLst>
              <a:gd name="adj" fmla="val 1879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20" name="Rectangle"/>
          <p:cNvSpPr/>
          <p:nvPr/>
        </p:nvSpPr>
        <p:spPr>
          <a:xfrm>
            <a:off x="12096750" y="3429000"/>
            <a:ext cx="5229225" cy="3810000"/>
          </a:xfrm>
          <a:prstGeom prst="roundRect">
            <a:avLst>
              <a:gd name="adj" fmla="val 2000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1" name="TextBox"/>
          <p:cNvSpPr txBox="1"/>
          <p:nvPr/>
        </p:nvSpPr>
        <p:spPr>
          <a:xfrm>
            <a:off x="12401550" y="3733800"/>
            <a:ext cx="641452" cy="3238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2550"/>
              </a:lnSpc>
            </a:pPr>
            <a:r>
              <a:rPr lang="zh-CN" sz="180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理由 3</a:t>
            </a:r>
          </a:p>
        </p:txBody>
      </p:sp>
      <p:sp>
        <p:nvSpPr>
          <p:cNvPr id="22" name="TextBox"/>
          <p:cNvSpPr txBox="1"/>
          <p:nvPr/>
        </p:nvSpPr>
        <p:spPr>
          <a:xfrm>
            <a:off x="12401550" y="4171950"/>
            <a:ext cx="3187827" cy="4000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150"/>
              </a:lnSpc>
            </a:pPr>
            <a:r>
              <a:rPr lang="zh-CN" sz="225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看得懂数据，才看得懂 AI</a:t>
            </a:r>
          </a:p>
        </p:txBody>
      </p:sp>
      <p:sp>
        <p:nvSpPr>
          <p:cNvPr id="23" name="TextBox"/>
          <p:cNvSpPr txBox="1"/>
          <p:nvPr/>
        </p:nvSpPr>
        <p:spPr>
          <a:xfrm>
            <a:off x="12401550" y="4686300"/>
            <a:ext cx="4619625" cy="19050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3000"/>
              </a:lnSpc>
            </a:pPr>
            <a:r>
              <a:rPr lang="zh-CN" sz="172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第 9 章的流水线：表示 → 清洗 → 统计 → 可视化 → 挖掘 → AI</a:t>
            </a:r>
          </a:p>
          <a:p>
            <a:pPr>
              <a:lnSpc>
                <a:spcPts val="3000"/>
              </a:lnSpc>
            </a:pPr>
            <a:r>
              <a:rPr lang="zh-CN" sz="172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Numpy、Pandas、Scikit-learn，课件都给了名字</a:t>
            </a:r>
          </a:p>
          <a:p>
            <a:pPr>
              <a:lnSpc>
                <a:spcPts val="3000"/>
              </a:lnSpc>
            </a:pPr>
            <a:r>
              <a:rPr lang="zh-CN" sz="172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以后让 AI 处理数据，至少看得懂它喂了什么</a:t>
            </a:r>
          </a:p>
        </p:txBody>
      </p:sp>
      <p:sp>
        <p:nvSpPr>
          <p:cNvPr id="24" name="Rectangle"/>
          <p:cNvSpPr/>
          <p:nvPr/>
        </p:nvSpPr>
        <p:spPr>
          <a:xfrm>
            <a:off x="12101513" y="3433763"/>
            <a:ext cx="5219700" cy="3800475"/>
          </a:xfrm>
          <a:prstGeom prst="roundRect">
            <a:avLst>
              <a:gd name="adj" fmla="val 1879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25" name="Rectangle"/>
          <p:cNvSpPr/>
          <p:nvPr/>
        </p:nvSpPr>
        <p:spPr>
          <a:xfrm>
            <a:off x="952500" y="7715250"/>
            <a:ext cx="16383000" cy="914400"/>
          </a:xfrm>
          <a:prstGeom prst="roundRect">
            <a:avLst>
              <a:gd name="adj" fmla="val 8333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6" name="TextBox"/>
          <p:cNvSpPr txBox="1"/>
          <p:nvPr/>
        </p:nvSpPr>
        <p:spPr>
          <a:xfrm>
            <a:off x="1219200" y="7981950"/>
            <a:ext cx="7203300" cy="3810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000"/>
              </a:lnSpc>
            </a:pPr>
            <a:r>
              <a:rPr lang="zh-CN" altLang="en-US" sz="2100" dirty="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掌握一项技能，拥有一种能力，永远是人生路上的进步。</a:t>
            </a:r>
            <a:endParaRPr lang="zh-CN" sz="2100" dirty="0">
              <a:solidFill>
                <a:srgbClr val="444444"/>
              </a:solidFill>
              <a:latin typeface="Noto Sans SC"/>
              <a:ea typeface="Noto Sans SC"/>
              <a:cs typeface="Noto Sans SC"/>
            </a:endParaRPr>
          </a:p>
        </p:txBody>
      </p:sp>
      <p:sp>
        <p:nvSpPr>
          <p:cNvPr id="27" name="Rectangle"/>
          <p:cNvSpPr/>
          <p:nvPr/>
        </p:nvSpPr>
        <p:spPr>
          <a:xfrm>
            <a:off x="957263" y="7720013"/>
            <a:ext cx="16373475" cy="904875"/>
          </a:xfrm>
          <a:prstGeom prst="roundRect">
            <a:avLst>
              <a:gd name="adj" fmla="val 7894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28" name="Rectangle"/>
          <p:cNvSpPr/>
          <p:nvPr/>
        </p:nvSpPr>
        <p:spPr>
          <a:xfrm>
            <a:off x="952500" y="9391650"/>
            <a:ext cx="16383000" cy="9525"/>
          </a:xfrm>
          <a:prstGeom prst="rect">
            <a:avLst/>
          </a:prstGeom>
          <a:solidFill>
            <a:srgbClr val="121212">
              <a:alpha val="10000"/>
            </a:srgb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9" name="TextBox"/>
          <p:cNvSpPr txBox="1"/>
          <p:nvPr/>
        </p:nvSpPr>
        <p:spPr>
          <a:xfrm>
            <a:off x="952500" y="9534525"/>
            <a:ext cx="4018331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《Python 语言程序设计基础》学习笔记</a:t>
            </a:r>
          </a:p>
        </p:txBody>
      </p:sp>
      <p:sp>
        <p:nvSpPr>
          <p:cNvPr id="30" name="TextBox"/>
          <p:cNvSpPr txBox="1"/>
          <p:nvPr/>
        </p:nvSpPr>
        <p:spPr>
          <a:xfrm>
            <a:off x="17081753" y="9534525"/>
            <a:ext cx="253746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20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4" name="Rectangle"/>
          <p:cNvSpPr/>
          <p:nvPr/>
        </p:nvSpPr>
        <p:spPr>
          <a:xfrm>
            <a:off x="-3810000" y="-6191250"/>
            <a:ext cx="15240000" cy="1524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6B9CC9">
                  <a:alpha val="55000"/>
                </a:srgbClr>
              </a:gs>
              <a:gs pos="100000">
                <a:srgbClr val="6B9CC9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5" name="Rectangle"/>
          <p:cNvSpPr/>
          <p:nvPr/>
        </p:nvSpPr>
        <p:spPr>
          <a:xfrm>
            <a:off x="8572500" y="4000500"/>
            <a:ext cx="14287500" cy="142875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5C27A">
                  <a:alpha val="50000"/>
                </a:srgbClr>
              </a:gs>
              <a:gs pos="100000">
                <a:srgbClr val="F5C27A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Rectangle"/>
          <p:cNvSpPr/>
          <p:nvPr/>
        </p:nvSpPr>
        <p:spPr>
          <a:xfrm>
            <a:off x="609600" y="55245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121212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Box"/>
          <p:cNvSpPr txBox="1"/>
          <p:nvPr/>
        </p:nvSpPr>
        <p:spPr>
          <a:xfrm>
            <a:off x="876300" y="457200"/>
            <a:ext cx="2251472" cy="342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75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PYTHON · 学习笔记</a:t>
            </a:r>
          </a:p>
        </p:txBody>
      </p:sp>
      <p:sp>
        <p:nvSpPr>
          <p:cNvPr id="8" name="TextBox"/>
          <p:cNvSpPr txBox="1"/>
          <p:nvPr/>
        </p:nvSpPr>
        <p:spPr>
          <a:xfrm>
            <a:off x="952500" y="1333500"/>
            <a:ext cx="1597838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题外话 · 比喻</a:t>
            </a:r>
          </a:p>
        </p:txBody>
      </p:sp>
      <p:sp>
        <p:nvSpPr>
          <p:cNvPr id="9" name="TextBox"/>
          <p:cNvSpPr txBox="1"/>
          <p:nvPr/>
        </p:nvSpPr>
        <p:spPr>
          <a:xfrm>
            <a:off x="952500" y="1714500"/>
            <a:ext cx="6400800" cy="6667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5250"/>
              </a:lnSpc>
            </a:pPr>
            <a:r>
              <a:rPr lang="zh-CN" sz="420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先打个比方：计算器与数学</a:t>
            </a:r>
          </a:p>
        </p:txBody>
      </p:sp>
      <p:sp>
        <p:nvSpPr>
          <p:cNvPr id="10" name="TextBox"/>
          <p:cNvSpPr txBox="1"/>
          <p:nvPr/>
        </p:nvSpPr>
        <p:spPr>
          <a:xfrm>
            <a:off x="952500" y="3143250"/>
            <a:ext cx="990600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核心比喻</a:t>
            </a:r>
          </a:p>
        </p:txBody>
      </p:sp>
      <p:sp>
        <p:nvSpPr>
          <p:cNvPr id="11" name="TextBox"/>
          <p:cNvSpPr txBox="1"/>
          <p:nvPr/>
        </p:nvSpPr>
        <p:spPr>
          <a:xfrm>
            <a:off x="952500" y="3676650"/>
            <a:ext cx="8191500" cy="219075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34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计算器：普及之后，数学课并没有取消——练的是逻辑，不是算数</a:t>
            </a:r>
          </a:p>
          <a:p>
            <a:pPr>
              <a:lnSpc>
                <a:spcPts val="34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超级计算器：ChatGPT、Copilot、Claude 能写代码算数据，</a:t>
            </a:r>
          </a:p>
          <a:p>
            <a:pPr>
              <a:lnSpc>
                <a:spcPts val="34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  但不能替你思考</a:t>
            </a:r>
          </a:p>
          <a:p>
            <a:pPr>
              <a:lnSpc>
                <a:spcPts val="34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学编程：学的不是某门语言，而是思考问题的方式</a:t>
            </a:r>
          </a:p>
          <a:p>
            <a:pPr>
              <a:lnSpc>
                <a:spcPts val="3450"/>
              </a:lnSpc>
            </a:pPr>
            <a:r>
              <a:rPr lang="zh-CN" sz="187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一句话：工具越强，越要自己知道问题是什么、答案对不对</a:t>
            </a:r>
          </a:p>
        </p:txBody>
      </p:sp>
      <p:sp>
        <p:nvSpPr>
          <p:cNvPr id="12" name="Rectangle"/>
          <p:cNvSpPr/>
          <p:nvPr/>
        </p:nvSpPr>
        <p:spPr>
          <a:xfrm>
            <a:off x="9620250" y="3143250"/>
            <a:ext cx="7715250" cy="3181350"/>
          </a:xfrm>
          <a:prstGeom prst="roundRect">
            <a:avLst>
              <a:gd name="adj" fmla="val 7185"/>
            </a:avLst>
          </a:prstGeom>
          <a:solidFill>
            <a:srgbClr val="11111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Box"/>
          <p:cNvSpPr txBox="1"/>
          <p:nvPr/>
        </p:nvSpPr>
        <p:spPr>
          <a:xfrm>
            <a:off x="10039350" y="3562350"/>
            <a:ext cx="6877050" cy="17145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4500"/>
              </a:lnSpc>
            </a:pPr>
            <a:r>
              <a:rPr lang="zh-CN" sz="3000">
                <a:solidFill>
                  <a:srgbClr val="FFFFFF"/>
                </a:solidFill>
                <a:latin typeface="Noto Sans SC"/>
                <a:ea typeface="Noto Sans SC"/>
                <a:cs typeface="Noto Sans SC"/>
              </a:rPr>
              <a:t>“计算器普及后，</a:t>
            </a:r>
          </a:p>
          <a:p>
            <a:pPr>
              <a:lnSpc>
                <a:spcPts val="4500"/>
              </a:lnSpc>
            </a:pPr>
            <a:r>
              <a:rPr lang="zh-CN" sz="3000">
                <a:solidFill>
                  <a:srgbClr val="FFFFFF"/>
                </a:solidFill>
                <a:latin typeface="Noto Sans SC"/>
                <a:ea typeface="Noto Sans SC"/>
                <a:cs typeface="Noto Sans SC"/>
              </a:rPr>
              <a:t>我们仍要学数学，</a:t>
            </a:r>
          </a:p>
          <a:p>
            <a:pPr>
              <a:lnSpc>
                <a:spcPts val="4500"/>
              </a:lnSpc>
            </a:pPr>
            <a:r>
              <a:rPr lang="zh-CN" sz="3000">
                <a:solidFill>
                  <a:srgbClr val="FFFFFF"/>
                </a:solidFill>
                <a:latin typeface="Noto Sans SC"/>
                <a:ea typeface="Noto Sans SC"/>
                <a:cs typeface="Noto Sans SC"/>
              </a:rPr>
              <a:t>是为了锻炼逻辑而非算数。”</a:t>
            </a:r>
          </a:p>
        </p:txBody>
      </p:sp>
      <p:sp>
        <p:nvSpPr>
          <p:cNvPr id="14" name="TextBox"/>
          <p:cNvSpPr txBox="1"/>
          <p:nvPr/>
        </p:nvSpPr>
        <p:spPr>
          <a:xfrm>
            <a:off x="10039350" y="5543550"/>
            <a:ext cx="3689985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950">
                <a:solidFill>
                  <a:srgbClr val="6B9BCA"/>
                </a:solidFill>
                <a:latin typeface="Noto Sans SC"/>
                <a:ea typeface="Noto Sans SC"/>
                <a:cs typeface="Noto Sans SC"/>
              </a:rPr>
              <a:t>—— 这个比喻，也是这部分的答案</a:t>
            </a:r>
          </a:p>
        </p:txBody>
      </p:sp>
      <p:sp>
        <p:nvSpPr>
          <p:cNvPr id="15" name="Rectangle"/>
          <p:cNvSpPr/>
          <p:nvPr/>
        </p:nvSpPr>
        <p:spPr>
          <a:xfrm>
            <a:off x="952500" y="9391650"/>
            <a:ext cx="16383000" cy="9525"/>
          </a:xfrm>
          <a:prstGeom prst="rect">
            <a:avLst/>
          </a:prstGeom>
          <a:solidFill>
            <a:srgbClr val="121212">
              <a:alpha val="10000"/>
            </a:srgb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Box"/>
          <p:cNvSpPr txBox="1"/>
          <p:nvPr/>
        </p:nvSpPr>
        <p:spPr>
          <a:xfrm>
            <a:off x="952500" y="9534525"/>
            <a:ext cx="4018331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《Python 语言程序设计基础》学习笔记</a:t>
            </a:r>
          </a:p>
        </p:txBody>
      </p:sp>
      <p:sp>
        <p:nvSpPr>
          <p:cNvPr id="17" name="TextBox"/>
          <p:cNvSpPr txBox="1"/>
          <p:nvPr/>
        </p:nvSpPr>
        <p:spPr>
          <a:xfrm>
            <a:off x="17081753" y="9534525"/>
            <a:ext cx="253746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21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4" name="Rectangle"/>
          <p:cNvSpPr/>
          <p:nvPr/>
        </p:nvSpPr>
        <p:spPr>
          <a:xfrm>
            <a:off x="-3810000" y="-6191250"/>
            <a:ext cx="15240000" cy="1524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6B9CC9">
                  <a:alpha val="55000"/>
                </a:srgbClr>
              </a:gs>
              <a:gs pos="100000">
                <a:srgbClr val="6B9CC9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5" name="Rectangle"/>
          <p:cNvSpPr/>
          <p:nvPr/>
        </p:nvSpPr>
        <p:spPr>
          <a:xfrm>
            <a:off x="8572500" y="4000500"/>
            <a:ext cx="14287500" cy="142875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5C27A">
                  <a:alpha val="50000"/>
                </a:srgbClr>
              </a:gs>
              <a:gs pos="100000">
                <a:srgbClr val="F5C27A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Rectangle"/>
          <p:cNvSpPr/>
          <p:nvPr/>
        </p:nvSpPr>
        <p:spPr>
          <a:xfrm>
            <a:off x="609600" y="55245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121212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Box"/>
          <p:cNvSpPr txBox="1"/>
          <p:nvPr/>
        </p:nvSpPr>
        <p:spPr>
          <a:xfrm>
            <a:off x="876300" y="457200"/>
            <a:ext cx="2251472" cy="342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75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PYTHON · 学习笔记</a:t>
            </a:r>
          </a:p>
        </p:txBody>
      </p:sp>
      <p:sp>
        <p:nvSpPr>
          <p:cNvPr id="8" name="TextBox"/>
          <p:cNvSpPr txBox="1"/>
          <p:nvPr/>
        </p:nvSpPr>
        <p:spPr>
          <a:xfrm>
            <a:off x="952500" y="1333500"/>
            <a:ext cx="2093138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题外话 · 底层能力</a:t>
            </a:r>
          </a:p>
        </p:txBody>
      </p:sp>
      <p:sp>
        <p:nvSpPr>
          <p:cNvPr id="9" name="TextBox"/>
          <p:cNvSpPr txBox="1"/>
          <p:nvPr/>
        </p:nvSpPr>
        <p:spPr>
          <a:xfrm>
            <a:off x="952500" y="1714500"/>
            <a:ext cx="8534400" cy="6667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5250"/>
              </a:lnSpc>
            </a:pPr>
            <a:r>
              <a:rPr lang="zh-CN" sz="420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学编程到底在练什么：三种底层能力</a:t>
            </a:r>
          </a:p>
        </p:txBody>
      </p:sp>
      <p:sp>
        <p:nvSpPr>
          <p:cNvPr id="10" name="Rectangle"/>
          <p:cNvSpPr/>
          <p:nvPr/>
        </p:nvSpPr>
        <p:spPr>
          <a:xfrm>
            <a:off x="952500" y="3429000"/>
            <a:ext cx="5229225" cy="3905250"/>
          </a:xfrm>
          <a:prstGeom prst="roundRect">
            <a:avLst>
              <a:gd name="adj" fmla="val 1951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Box"/>
          <p:cNvSpPr txBox="1"/>
          <p:nvPr/>
        </p:nvSpPr>
        <p:spPr>
          <a:xfrm>
            <a:off x="1257300" y="3733800"/>
            <a:ext cx="641452" cy="3238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2550"/>
              </a:lnSpc>
            </a:pPr>
            <a:r>
              <a:rPr lang="zh-CN" sz="180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能力 1</a:t>
            </a:r>
          </a:p>
        </p:txBody>
      </p:sp>
      <p:sp>
        <p:nvSpPr>
          <p:cNvPr id="12" name="TextBox"/>
          <p:cNvSpPr txBox="1"/>
          <p:nvPr/>
        </p:nvSpPr>
        <p:spPr>
          <a:xfrm>
            <a:off x="1257300" y="4171950"/>
            <a:ext cx="1143000" cy="4000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150"/>
              </a:lnSpc>
            </a:pPr>
            <a:r>
              <a:rPr lang="zh-CN" sz="225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计算思维</a:t>
            </a:r>
          </a:p>
        </p:txBody>
      </p:sp>
      <p:sp>
        <p:nvSpPr>
          <p:cNvPr id="13" name="TextBox"/>
          <p:cNvSpPr txBox="1"/>
          <p:nvPr/>
        </p:nvSpPr>
        <p:spPr>
          <a:xfrm>
            <a:off x="1257300" y="4686300"/>
            <a:ext cx="4619625" cy="19050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3000"/>
              </a:lnSpc>
            </a:pPr>
            <a:r>
              <a:rPr lang="zh-CN" sz="172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把大问题拆成小步骤：外卖账单 → 订单数 → 单价 → 异常单核对</a:t>
            </a:r>
          </a:p>
          <a:p>
            <a:pPr>
              <a:lnSpc>
                <a:spcPts val="3000"/>
              </a:lnSpc>
            </a:pPr>
            <a:r>
              <a:rPr lang="zh-CN" sz="172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给 AI 下指令同理：把“优化网站”拆成查加载、压图片、改缓存</a:t>
            </a:r>
          </a:p>
          <a:p>
            <a:pPr>
              <a:lnSpc>
                <a:spcPts val="3000"/>
              </a:lnSpc>
            </a:pPr>
            <a:r>
              <a:rPr lang="zh-CN" sz="172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需求拆得越清楚，AI 才越听得懂、做得好</a:t>
            </a:r>
          </a:p>
        </p:txBody>
      </p:sp>
      <p:sp>
        <p:nvSpPr>
          <p:cNvPr id="14" name="Rectangle"/>
          <p:cNvSpPr/>
          <p:nvPr/>
        </p:nvSpPr>
        <p:spPr>
          <a:xfrm>
            <a:off x="957263" y="3433763"/>
            <a:ext cx="5219700" cy="3895725"/>
          </a:xfrm>
          <a:prstGeom prst="roundRect">
            <a:avLst>
              <a:gd name="adj" fmla="val 1833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15" name="Rectangle"/>
          <p:cNvSpPr/>
          <p:nvPr/>
        </p:nvSpPr>
        <p:spPr>
          <a:xfrm>
            <a:off x="6524625" y="3429000"/>
            <a:ext cx="5229225" cy="3905250"/>
          </a:xfrm>
          <a:prstGeom prst="roundRect">
            <a:avLst>
              <a:gd name="adj" fmla="val 1951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Box"/>
          <p:cNvSpPr txBox="1"/>
          <p:nvPr/>
        </p:nvSpPr>
        <p:spPr>
          <a:xfrm>
            <a:off x="6829425" y="3733800"/>
            <a:ext cx="641452" cy="3238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2550"/>
              </a:lnSpc>
            </a:pPr>
            <a:r>
              <a:rPr lang="zh-CN" sz="180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能力 2</a:t>
            </a:r>
          </a:p>
        </p:txBody>
      </p:sp>
      <p:sp>
        <p:nvSpPr>
          <p:cNvPr id="17" name="TextBox"/>
          <p:cNvSpPr txBox="1"/>
          <p:nvPr/>
        </p:nvSpPr>
        <p:spPr>
          <a:xfrm>
            <a:off x="6829425" y="4171950"/>
            <a:ext cx="1143000" cy="4000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150"/>
              </a:lnSpc>
            </a:pPr>
            <a:r>
              <a:rPr lang="zh-CN" sz="225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调试能力</a:t>
            </a:r>
          </a:p>
        </p:txBody>
      </p:sp>
      <p:sp>
        <p:nvSpPr>
          <p:cNvPr id="18" name="TextBox"/>
          <p:cNvSpPr txBox="1"/>
          <p:nvPr/>
        </p:nvSpPr>
        <p:spPr>
          <a:xfrm>
            <a:off x="6829425" y="4686300"/>
            <a:ext cx="4619625" cy="22860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3000"/>
              </a:lnSpc>
            </a:pPr>
            <a:r>
              <a:rPr lang="zh-CN" sz="172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在试错中定位问题：新手反复重写，越改越乱</a:t>
            </a:r>
          </a:p>
          <a:p>
            <a:pPr>
              <a:lnSpc>
                <a:spcPts val="3000"/>
              </a:lnSpc>
            </a:pPr>
            <a:r>
              <a:rPr lang="zh-CN" sz="172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会调试的人“二分定位”：输入、逻辑还是输出？逐段排查</a:t>
            </a:r>
          </a:p>
          <a:p>
            <a:pPr>
              <a:lnSpc>
                <a:spcPts val="3000"/>
              </a:lnSpc>
            </a:pPr>
            <a:r>
              <a:rPr lang="zh-CN" sz="172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对 AI 的产物同样：先验证小样例，再逐步放大</a:t>
            </a:r>
          </a:p>
        </p:txBody>
      </p:sp>
      <p:sp>
        <p:nvSpPr>
          <p:cNvPr id="19" name="Rectangle"/>
          <p:cNvSpPr/>
          <p:nvPr/>
        </p:nvSpPr>
        <p:spPr>
          <a:xfrm>
            <a:off x="6529388" y="3433763"/>
            <a:ext cx="5219700" cy="3895725"/>
          </a:xfrm>
          <a:prstGeom prst="roundRect">
            <a:avLst>
              <a:gd name="adj" fmla="val 1833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20" name="Rectangle"/>
          <p:cNvSpPr/>
          <p:nvPr/>
        </p:nvSpPr>
        <p:spPr>
          <a:xfrm>
            <a:off x="12096750" y="3429000"/>
            <a:ext cx="5229225" cy="3905250"/>
          </a:xfrm>
          <a:prstGeom prst="roundRect">
            <a:avLst>
              <a:gd name="adj" fmla="val 1951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1" name="TextBox"/>
          <p:cNvSpPr txBox="1"/>
          <p:nvPr/>
        </p:nvSpPr>
        <p:spPr>
          <a:xfrm>
            <a:off x="12401550" y="3733800"/>
            <a:ext cx="641452" cy="3238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2550"/>
              </a:lnSpc>
            </a:pPr>
            <a:r>
              <a:rPr lang="zh-CN" sz="180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能力 3</a:t>
            </a:r>
          </a:p>
        </p:txBody>
      </p:sp>
      <p:sp>
        <p:nvSpPr>
          <p:cNvPr id="22" name="TextBox"/>
          <p:cNvSpPr txBox="1"/>
          <p:nvPr/>
        </p:nvSpPr>
        <p:spPr>
          <a:xfrm>
            <a:off x="12401550" y="4171950"/>
            <a:ext cx="857250" cy="4000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150"/>
              </a:lnSpc>
            </a:pPr>
            <a:r>
              <a:rPr lang="zh-CN" sz="225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元认知</a:t>
            </a:r>
          </a:p>
        </p:txBody>
      </p:sp>
      <p:sp>
        <p:nvSpPr>
          <p:cNvPr id="23" name="TextBox"/>
          <p:cNvSpPr txBox="1"/>
          <p:nvPr/>
        </p:nvSpPr>
        <p:spPr>
          <a:xfrm>
            <a:off x="12401550" y="4686300"/>
            <a:ext cx="4619625" cy="19050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3000"/>
              </a:lnSpc>
            </a:pPr>
            <a:r>
              <a:rPr lang="zh-CN" sz="172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理解“系统为什么出错”，建立独立判断框架</a:t>
            </a:r>
          </a:p>
          <a:p>
            <a:pPr>
              <a:lnSpc>
                <a:spcPts val="3000"/>
              </a:lnSpc>
            </a:pPr>
            <a:r>
              <a:rPr lang="zh-CN" sz="172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AI 答案看似完美，先问“这里有没有依据”，再核对数据源</a:t>
            </a:r>
          </a:p>
          <a:p>
            <a:pPr>
              <a:lnSpc>
                <a:spcPts val="3000"/>
              </a:lnSpc>
            </a:pPr>
            <a:r>
              <a:rPr lang="zh-CN" sz="172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不盲信、不照搬，主动设校验</a:t>
            </a:r>
          </a:p>
        </p:txBody>
      </p:sp>
      <p:sp>
        <p:nvSpPr>
          <p:cNvPr id="24" name="Rectangle"/>
          <p:cNvSpPr/>
          <p:nvPr/>
        </p:nvSpPr>
        <p:spPr>
          <a:xfrm>
            <a:off x="12101513" y="3433763"/>
            <a:ext cx="5219700" cy="3895725"/>
          </a:xfrm>
          <a:prstGeom prst="roundRect">
            <a:avLst>
              <a:gd name="adj" fmla="val 1833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25" name="Rectangle"/>
          <p:cNvSpPr/>
          <p:nvPr/>
        </p:nvSpPr>
        <p:spPr>
          <a:xfrm>
            <a:off x="952500" y="7810500"/>
            <a:ext cx="16383000" cy="914400"/>
          </a:xfrm>
          <a:prstGeom prst="roundRect">
            <a:avLst>
              <a:gd name="adj" fmla="val 8333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6" name="TextBox"/>
          <p:cNvSpPr txBox="1"/>
          <p:nvPr/>
        </p:nvSpPr>
        <p:spPr>
          <a:xfrm>
            <a:off x="1219200" y="8077200"/>
            <a:ext cx="8744559" cy="3810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000"/>
              </a:lnSpc>
            </a:pPr>
            <a:r>
              <a:rPr lang="zh-CN" sz="21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技术每两年换代，具体语言会过时；“拆解—验证—迭代”的方法不会过时</a:t>
            </a:r>
          </a:p>
        </p:txBody>
      </p:sp>
      <p:sp>
        <p:nvSpPr>
          <p:cNvPr id="27" name="Rectangle"/>
          <p:cNvSpPr/>
          <p:nvPr/>
        </p:nvSpPr>
        <p:spPr>
          <a:xfrm>
            <a:off x="957263" y="7815263"/>
            <a:ext cx="16373475" cy="904875"/>
          </a:xfrm>
          <a:prstGeom prst="roundRect">
            <a:avLst>
              <a:gd name="adj" fmla="val 7894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28" name="Rectangle"/>
          <p:cNvSpPr/>
          <p:nvPr/>
        </p:nvSpPr>
        <p:spPr>
          <a:xfrm>
            <a:off x="952500" y="9391650"/>
            <a:ext cx="16383000" cy="9525"/>
          </a:xfrm>
          <a:prstGeom prst="rect">
            <a:avLst/>
          </a:prstGeom>
          <a:solidFill>
            <a:srgbClr val="121212">
              <a:alpha val="10000"/>
            </a:srgb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9" name="TextBox"/>
          <p:cNvSpPr txBox="1"/>
          <p:nvPr/>
        </p:nvSpPr>
        <p:spPr>
          <a:xfrm>
            <a:off x="952500" y="9534525"/>
            <a:ext cx="4018331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《Python 语言程序设计基础》学习笔记</a:t>
            </a:r>
          </a:p>
        </p:txBody>
      </p:sp>
      <p:sp>
        <p:nvSpPr>
          <p:cNvPr id="30" name="TextBox"/>
          <p:cNvSpPr txBox="1"/>
          <p:nvPr/>
        </p:nvSpPr>
        <p:spPr>
          <a:xfrm>
            <a:off x="17081753" y="9534525"/>
            <a:ext cx="253746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22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4" name="Rectangle"/>
          <p:cNvSpPr/>
          <p:nvPr/>
        </p:nvSpPr>
        <p:spPr>
          <a:xfrm>
            <a:off x="-3810000" y="-6191250"/>
            <a:ext cx="15240000" cy="1524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6B9CC9">
                  <a:alpha val="55000"/>
                </a:srgbClr>
              </a:gs>
              <a:gs pos="100000">
                <a:srgbClr val="6B9CC9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5" name="Rectangle"/>
          <p:cNvSpPr/>
          <p:nvPr/>
        </p:nvSpPr>
        <p:spPr>
          <a:xfrm>
            <a:off x="8572500" y="4000500"/>
            <a:ext cx="14287500" cy="142875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5C27A">
                  <a:alpha val="50000"/>
                </a:srgbClr>
              </a:gs>
              <a:gs pos="100000">
                <a:srgbClr val="F5C27A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Rectangle"/>
          <p:cNvSpPr/>
          <p:nvPr/>
        </p:nvSpPr>
        <p:spPr>
          <a:xfrm>
            <a:off x="609600" y="55245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121212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Box"/>
          <p:cNvSpPr txBox="1"/>
          <p:nvPr/>
        </p:nvSpPr>
        <p:spPr>
          <a:xfrm>
            <a:off x="876300" y="457200"/>
            <a:ext cx="2251472" cy="342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75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PYTHON · 学习笔记</a:t>
            </a:r>
          </a:p>
        </p:txBody>
      </p:sp>
      <p:sp>
        <p:nvSpPr>
          <p:cNvPr id="8" name="TextBox"/>
          <p:cNvSpPr txBox="1"/>
          <p:nvPr/>
        </p:nvSpPr>
        <p:spPr>
          <a:xfrm>
            <a:off x="952500" y="1333500"/>
            <a:ext cx="1641672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题外话 · 用 AI</a:t>
            </a:r>
          </a:p>
        </p:txBody>
      </p:sp>
      <p:sp>
        <p:nvSpPr>
          <p:cNvPr id="9" name="TextBox"/>
          <p:cNvSpPr txBox="1"/>
          <p:nvPr/>
        </p:nvSpPr>
        <p:spPr>
          <a:xfrm>
            <a:off x="952500" y="1714500"/>
            <a:ext cx="7670825" cy="6667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5250"/>
              </a:lnSpc>
            </a:pPr>
            <a:r>
              <a:rPr lang="zh-CN" sz="420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会编程的人，怎么把 AI 用得更好</a:t>
            </a:r>
          </a:p>
        </p:txBody>
      </p:sp>
      <p:sp>
        <p:nvSpPr>
          <p:cNvPr id="10" name="Rectangle"/>
          <p:cNvSpPr/>
          <p:nvPr/>
        </p:nvSpPr>
        <p:spPr>
          <a:xfrm>
            <a:off x="952500" y="3429000"/>
            <a:ext cx="5229225" cy="3905250"/>
          </a:xfrm>
          <a:prstGeom prst="roundRect">
            <a:avLst>
              <a:gd name="adj" fmla="val 1951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Box"/>
          <p:cNvSpPr txBox="1"/>
          <p:nvPr/>
        </p:nvSpPr>
        <p:spPr>
          <a:xfrm>
            <a:off x="1257300" y="3733800"/>
            <a:ext cx="641452" cy="3238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2550"/>
              </a:lnSpc>
            </a:pPr>
            <a:r>
              <a:rPr lang="zh-CN" sz="180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用法 1</a:t>
            </a:r>
          </a:p>
        </p:txBody>
      </p:sp>
      <p:sp>
        <p:nvSpPr>
          <p:cNvPr id="12" name="TextBox"/>
          <p:cNvSpPr txBox="1"/>
          <p:nvPr/>
        </p:nvSpPr>
        <p:spPr>
          <a:xfrm>
            <a:off x="1257300" y="4171950"/>
            <a:ext cx="1143000" cy="4000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150"/>
              </a:lnSpc>
            </a:pPr>
            <a:r>
              <a:rPr lang="zh-CN" sz="225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精准指令</a:t>
            </a:r>
          </a:p>
        </p:txBody>
      </p:sp>
      <p:sp>
        <p:nvSpPr>
          <p:cNvPr id="13" name="TextBox"/>
          <p:cNvSpPr txBox="1"/>
          <p:nvPr/>
        </p:nvSpPr>
        <p:spPr>
          <a:xfrm>
            <a:off x="1257300" y="4686300"/>
            <a:ext cx="4619625" cy="15240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3000"/>
              </a:lnSpc>
            </a:pPr>
            <a:r>
              <a:rPr lang="zh-CN" sz="172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小白：“给我做个工具”</a:t>
            </a:r>
          </a:p>
          <a:p>
            <a:pPr>
              <a:lnSpc>
                <a:spcPts val="3000"/>
              </a:lnSpc>
            </a:pPr>
            <a:r>
              <a:rPr lang="zh-CN" sz="172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懂行：“读 CSV → 去重 → 按日期排序 → 输出，标准库实现”</a:t>
            </a:r>
          </a:p>
          <a:p>
            <a:pPr>
              <a:lnSpc>
                <a:spcPts val="3000"/>
              </a:lnSpc>
            </a:pPr>
            <a:r>
              <a:rPr lang="zh-CN" sz="172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指令越明确，AI 的产出越接近直接可用</a:t>
            </a:r>
          </a:p>
        </p:txBody>
      </p:sp>
      <p:sp>
        <p:nvSpPr>
          <p:cNvPr id="14" name="Rectangle"/>
          <p:cNvSpPr/>
          <p:nvPr/>
        </p:nvSpPr>
        <p:spPr>
          <a:xfrm>
            <a:off x="957263" y="3433763"/>
            <a:ext cx="5219700" cy="3895725"/>
          </a:xfrm>
          <a:prstGeom prst="roundRect">
            <a:avLst>
              <a:gd name="adj" fmla="val 1833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15" name="Rectangle"/>
          <p:cNvSpPr/>
          <p:nvPr/>
        </p:nvSpPr>
        <p:spPr>
          <a:xfrm>
            <a:off x="6524625" y="3429000"/>
            <a:ext cx="5229225" cy="3905250"/>
          </a:xfrm>
          <a:prstGeom prst="roundRect">
            <a:avLst>
              <a:gd name="adj" fmla="val 1951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Box"/>
          <p:cNvSpPr txBox="1"/>
          <p:nvPr/>
        </p:nvSpPr>
        <p:spPr>
          <a:xfrm>
            <a:off x="6829425" y="3733800"/>
            <a:ext cx="641452" cy="3238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2550"/>
              </a:lnSpc>
            </a:pPr>
            <a:r>
              <a:rPr lang="zh-CN" sz="180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用法 2</a:t>
            </a:r>
          </a:p>
        </p:txBody>
      </p:sp>
      <p:sp>
        <p:nvSpPr>
          <p:cNvPr id="17" name="TextBox"/>
          <p:cNvSpPr txBox="1"/>
          <p:nvPr/>
        </p:nvSpPr>
        <p:spPr>
          <a:xfrm>
            <a:off x="6829425" y="4171950"/>
            <a:ext cx="1143000" cy="4000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150"/>
              </a:lnSpc>
            </a:pPr>
            <a:r>
              <a:rPr lang="zh-CN" sz="225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甄别错误</a:t>
            </a:r>
          </a:p>
        </p:txBody>
      </p:sp>
      <p:sp>
        <p:nvSpPr>
          <p:cNvPr id="18" name="TextBox"/>
          <p:cNvSpPr txBox="1"/>
          <p:nvPr/>
        </p:nvSpPr>
        <p:spPr>
          <a:xfrm>
            <a:off x="6829425" y="4686300"/>
            <a:ext cx="4619625" cy="19050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3000"/>
              </a:lnSpc>
            </a:pPr>
            <a:r>
              <a:rPr lang="zh-CN" sz="172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AI 生成的代码常有 bug、逻辑漏洞、过时 API</a:t>
            </a:r>
          </a:p>
          <a:p>
            <a:pPr>
              <a:lnSpc>
                <a:spcPts val="3000"/>
              </a:lnSpc>
            </a:pPr>
            <a:r>
              <a:rPr lang="zh-CN" sz="172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有经验：一眼识破废弃的库，换成稳妥的替代</a:t>
            </a:r>
          </a:p>
          <a:p>
            <a:pPr>
              <a:lnSpc>
                <a:spcPts val="3000"/>
              </a:lnSpc>
            </a:pPr>
            <a:r>
              <a:rPr lang="zh-CN" sz="172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没经验：直接照搬，上线就崩</a:t>
            </a:r>
          </a:p>
        </p:txBody>
      </p:sp>
      <p:sp>
        <p:nvSpPr>
          <p:cNvPr id="19" name="Rectangle"/>
          <p:cNvSpPr/>
          <p:nvPr/>
        </p:nvSpPr>
        <p:spPr>
          <a:xfrm>
            <a:off x="6529388" y="3433763"/>
            <a:ext cx="5219700" cy="3895725"/>
          </a:xfrm>
          <a:prstGeom prst="roundRect">
            <a:avLst>
              <a:gd name="adj" fmla="val 1833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20" name="Rectangle"/>
          <p:cNvSpPr/>
          <p:nvPr/>
        </p:nvSpPr>
        <p:spPr>
          <a:xfrm>
            <a:off x="12096750" y="3429000"/>
            <a:ext cx="5229225" cy="3905250"/>
          </a:xfrm>
          <a:prstGeom prst="roundRect">
            <a:avLst>
              <a:gd name="adj" fmla="val 1951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1" name="TextBox"/>
          <p:cNvSpPr txBox="1"/>
          <p:nvPr/>
        </p:nvSpPr>
        <p:spPr>
          <a:xfrm>
            <a:off x="12401550" y="3733800"/>
            <a:ext cx="641452" cy="3238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2550"/>
              </a:lnSpc>
            </a:pPr>
            <a:r>
              <a:rPr lang="zh-CN" sz="180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用法 3</a:t>
            </a:r>
          </a:p>
        </p:txBody>
      </p:sp>
      <p:sp>
        <p:nvSpPr>
          <p:cNvPr id="22" name="TextBox"/>
          <p:cNvSpPr txBox="1"/>
          <p:nvPr/>
        </p:nvSpPr>
        <p:spPr>
          <a:xfrm>
            <a:off x="12401550" y="4171950"/>
            <a:ext cx="1143000" cy="4000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150"/>
              </a:lnSpc>
            </a:pPr>
            <a:r>
              <a:rPr lang="zh-CN" sz="225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创新整合</a:t>
            </a:r>
          </a:p>
        </p:txBody>
      </p:sp>
      <p:sp>
        <p:nvSpPr>
          <p:cNvPr id="23" name="TextBox"/>
          <p:cNvSpPr txBox="1"/>
          <p:nvPr/>
        </p:nvSpPr>
        <p:spPr>
          <a:xfrm>
            <a:off x="12401550" y="4686300"/>
            <a:ext cx="4619625" cy="19050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3000"/>
              </a:lnSpc>
            </a:pPr>
            <a:r>
              <a:rPr lang="zh-CN" sz="172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让 AI 分头写：数据清洗、图表绘制、报告生成</a:t>
            </a:r>
          </a:p>
          <a:p>
            <a:pPr>
              <a:lnSpc>
                <a:spcPts val="3000"/>
              </a:lnSpc>
            </a:pPr>
            <a:r>
              <a:rPr lang="zh-CN" sz="172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由你来检查：接口是否匹配、数据流转是否通顺</a:t>
            </a:r>
          </a:p>
          <a:p>
            <a:pPr>
              <a:lnSpc>
                <a:spcPts val="3000"/>
              </a:lnSpc>
            </a:pPr>
            <a:r>
              <a:rPr lang="zh-CN" sz="172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这就是“人 + AI”的协作模式</a:t>
            </a:r>
          </a:p>
        </p:txBody>
      </p:sp>
      <p:sp>
        <p:nvSpPr>
          <p:cNvPr id="24" name="Rectangle"/>
          <p:cNvSpPr/>
          <p:nvPr/>
        </p:nvSpPr>
        <p:spPr>
          <a:xfrm>
            <a:off x="12101513" y="3433763"/>
            <a:ext cx="5219700" cy="3895725"/>
          </a:xfrm>
          <a:prstGeom prst="roundRect">
            <a:avLst>
              <a:gd name="adj" fmla="val 1833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25" name="Rectangle"/>
          <p:cNvSpPr/>
          <p:nvPr/>
        </p:nvSpPr>
        <p:spPr>
          <a:xfrm>
            <a:off x="952500" y="7810500"/>
            <a:ext cx="16383000" cy="914400"/>
          </a:xfrm>
          <a:prstGeom prst="roundRect">
            <a:avLst>
              <a:gd name="adj" fmla="val 8333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6" name="TextBox"/>
          <p:cNvSpPr txBox="1"/>
          <p:nvPr/>
        </p:nvSpPr>
        <p:spPr>
          <a:xfrm>
            <a:off x="1219200" y="8077200"/>
            <a:ext cx="6967538" cy="3810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000"/>
              </a:lnSpc>
            </a:pPr>
            <a:r>
              <a:rPr lang="zh-CN" sz="21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AI 能给出若干答案，但什么是对的、要不要用，由人来判断</a:t>
            </a:r>
          </a:p>
        </p:txBody>
      </p:sp>
      <p:sp>
        <p:nvSpPr>
          <p:cNvPr id="27" name="Rectangle"/>
          <p:cNvSpPr/>
          <p:nvPr/>
        </p:nvSpPr>
        <p:spPr>
          <a:xfrm>
            <a:off x="957263" y="7815263"/>
            <a:ext cx="16373475" cy="904875"/>
          </a:xfrm>
          <a:prstGeom prst="roundRect">
            <a:avLst>
              <a:gd name="adj" fmla="val 7894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28" name="Rectangle"/>
          <p:cNvSpPr/>
          <p:nvPr/>
        </p:nvSpPr>
        <p:spPr>
          <a:xfrm>
            <a:off x="952500" y="9391650"/>
            <a:ext cx="16383000" cy="9525"/>
          </a:xfrm>
          <a:prstGeom prst="rect">
            <a:avLst/>
          </a:prstGeom>
          <a:solidFill>
            <a:srgbClr val="121212">
              <a:alpha val="10000"/>
            </a:srgb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9" name="TextBox"/>
          <p:cNvSpPr txBox="1"/>
          <p:nvPr/>
        </p:nvSpPr>
        <p:spPr>
          <a:xfrm>
            <a:off x="952500" y="9534525"/>
            <a:ext cx="4018331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《Python 语言程序设计基础》学习笔记</a:t>
            </a:r>
          </a:p>
        </p:txBody>
      </p:sp>
      <p:sp>
        <p:nvSpPr>
          <p:cNvPr id="30" name="TextBox"/>
          <p:cNvSpPr txBox="1"/>
          <p:nvPr/>
        </p:nvSpPr>
        <p:spPr>
          <a:xfrm>
            <a:off x="17081753" y="9534525"/>
            <a:ext cx="253746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23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4" name="Rectangle"/>
          <p:cNvSpPr/>
          <p:nvPr/>
        </p:nvSpPr>
        <p:spPr>
          <a:xfrm>
            <a:off x="-3810000" y="-6191250"/>
            <a:ext cx="15240000" cy="1524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6B9CC9">
                  <a:alpha val="55000"/>
                </a:srgbClr>
              </a:gs>
              <a:gs pos="100000">
                <a:srgbClr val="6B9CC9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5" name="Rectangle"/>
          <p:cNvSpPr/>
          <p:nvPr/>
        </p:nvSpPr>
        <p:spPr>
          <a:xfrm>
            <a:off x="8572500" y="4000500"/>
            <a:ext cx="14287500" cy="142875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5C27A">
                  <a:alpha val="50000"/>
                </a:srgbClr>
              </a:gs>
              <a:gs pos="100000">
                <a:srgbClr val="F5C27A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Rectangle"/>
          <p:cNvSpPr/>
          <p:nvPr/>
        </p:nvSpPr>
        <p:spPr>
          <a:xfrm>
            <a:off x="609600" y="55245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121212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Box"/>
          <p:cNvSpPr txBox="1"/>
          <p:nvPr/>
        </p:nvSpPr>
        <p:spPr>
          <a:xfrm>
            <a:off x="876300" y="457200"/>
            <a:ext cx="2251472" cy="342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75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PYTHON · 学习笔记</a:t>
            </a:r>
          </a:p>
        </p:txBody>
      </p:sp>
      <p:sp>
        <p:nvSpPr>
          <p:cNvPr id="8" name="TextBox"/>
          <p:cNvSpPr txBox="1"/>
          <p:nvPr/>
        </p:nvSpPr>
        <p:spPr>
          <a:xfrm>
            <a:off x="952500" y="1333500"/>
            <a:ext cx="1597838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题外话 · 延伸</a:t>
            </a:r>
          </a:p>
        </p:txBody>
      </p:sp>
      <p:sp>
        <p:nvSpPr>
          <p:cNvPr id="9" name="TextBox"/>
          <p:cNvSpPr txBox="1"/>
          <p:nvPr/>
        </p:nvSpPr>
        <p:spPr>
          <a:xfrm>
            <a:off x="952500" y="1714500"/>
            <a:ext cx="5950611" cy="6667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5250"/>
              </a:lnSpc>
            </a:pPr>
            <a:r>
              <a:rPr lang="zh-CN" sz="420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延伸：AI 时代的文理之辩</a:t>
            </a:r>
          </a:p>
        </p:txBody>
      </p:sp>
      <p:sp>
        <p:nvSpPr>
          <p:cNvPr id="10" name="Rectangle"/>
          <p:cNvSpPr/>
          <p:nvPr/>
        </p:nvSpPr>
        <p:spPr>
          <a:xfrm>
            <a:off x="952500" y="3429000"/>
            <a:ext cx="5229225" cy="4095750"/>
          </a:xfrm>
          <a:prstGeom prst="roundRect">
            <a:avLst>
              <a:gd name="adj" fmla="val 1860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Box"/>
          <p:cNvSpPr txBox="1"/>
          <p:nvPr/>
        </p:nvSpPr>
        <p:spPr>
          <a:xfrm>
            <a:off x="1257300" y="3733800"/>
            <a:ext cx="457200" cy="3238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2550"/>
              </a:lnSpc>
            </a:pPr>
            <a:r>
              <a:rPr lang="zh-CN" sz="180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现象</a:t>
            </a:r>
          </a:p>
        </p:txBody>
      </p:sp>
      <p:sp>
        <p:nvSpPr>
          <p:cNvPr id="12" name="TextBox"/>
          <p:cNvSpPr txBox="1"/>
          <p:nvPr/>
        </p:nvSpPr>
        <p:spPr>
          <a:xfrm>
            <a:off x="1257300" y="4171950"/>
            <a:ext cx="1143000" cy="4000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150"/>
              </a:lnSpc>
            </a:pPr>
            <a:r>
              <a:rPr lang="zh-CN" sz="225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春招热议</a:t>
            </a:r>
          </a:p>
        </p:txBody>
      </p:sp>
      <p:sp>
        <p:nvSpPr>
          <p:cNvPr id="13" name="TextBox"/>
          <p:cNvSpPr txBox="1"/>
          <p:nvPr/>
        </p:nvSpPr>
        <p:spPr>
          <a:xfrm>
            <a:off x="1257300" y="4686300"/>
            <a:ext cx="4619625" cy="22860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3000"/>
              </a:lnSpc>
            </a:pPr>
            <a:r>
              <a:rPr lang="zh-CN" sz="172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“AI 大厂月薪 3 万疯抢文科生”等话题接连登上热搜</a:t>
            </a:r>
          </a:p>
          <a:p>
            <a:pPr>
              <a:lnSpc>
                <a:spcPts val="3000"/>
              </a:lnSpc>
            </a:pPr>
            <a:r>
              <a:rPr lang="zh-CN" sz="172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新岗位：提示词工程师 · AI 叙事设计师 · 大模型伦理审查官</a:t>
            </a:r>
          </a:p>
          <a:p>
            <a:pPr>
              <a:lnSpc>
                <a:spcPts val="3000"/>
              </a:lnSpc>
            </a:pPr>
            <a:r>
              <a:rPr lang="zh-CN" sz="172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流行说法：AI 擅长计算推理，短板是叙事、共情与价值判断</a:t>
            </a:r>
          </a:p>
        </p:txBody>
      </p:sp>
      <p:sp>
        <p:nvSpPr>
          <p:cNvPr id="14" name="Rectangle"/>
          <p:cNvSpPr/>
          <p:nvPr/>
        </p:nvSpPr>
        <p:spPr>
          <a:xfrm>
            <a:off x="957263" y="3433763"/>
            <a:ext cx="5219700" cy="4086225"/>
          </a:xfrm>
          <a:prstGeom prst="roundRect">
            <a:avLst>
              <a:gd name="adj" fmla="val 1748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15" name="Rectangle"/>
          <p:cNvSpPr/>
          <p:nvPr/>
        </p:nvSpPr>
        <p:spPr>
          <a:xfrm>
            <a:off x="6524625" y="3429000"/>
            <a:ext cx="5229225" cy="4095750"/>
          </a:xfrm>
          <a:prstGeom prst="roundRect">
            <a:avLst>
              <a:gd name="adj" fmla="val 1860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Box"/>
          <p:cNvSpPr txBox="1"/>
          <p:nvPr/>
        </p:nvSpPr>
        <p:spPr>
          <a:xfrm>
            <a:off x="6829425" y="3733800"/>
            <a:ext cx="685800" cy="3238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2550"/>
              </a:lnSpc>
            </a:pPr>
            <a:r>
              <a:rPr lang="zh-CN" sz="180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冷思考</a:t>
            </a:r>
          </a:p>
        </p:txBody>
      </p:sp>
      <p:sp>
        <p:nvSpPr>
          <p:cNvPr id="17" name="TextBox"/>
          <p:cNvSpPr txBox="1"/>
          <p:nvPr/>
        </p:nvSpPr>
        <p:spPr>
          <a:xfrm>
            <a:off x="6829425" y="4171950"/>
            <a:ext cx="1143000" cy="4000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150"/>
              </a:lnSpc>
            </a:pPr>
            <a:r>
              <a:rPr lang="zh-CN" sz="225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别被带偏</a:t>
            </a:r>
          </a:p>
        </p:txBody>
      </p:sp>
      <p:sp>
        <p:nvSpPr>
          <p:cNvPr id="18" name="TextBox"/>
          <p:cNvSpPr txBox="1"/>
          <p:nvPr/>
        </p:nvSpPr>
        <p:spPr>
          <a:xfrm>
            <a:off x="6829425" y="4686300"/>
            <a:ext cx="4619625" cy="22860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3000"/>
              </a:lnSpc>
            </a:pPr>
            <a:r>
              <a:rPr lang="zh-CN" sz="172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央广网：文科不碰技术、理科不涉人文，会“两头落空”</a:t>
            </a:r>
          </a:p>
          <a:p>
            <a:pPr>
              <a:lnSpc>
                <a:spcPts val="3000"/>
              </a:lnSpc>
            </a:pPr>
            <a:r>
              <a:rPr lang="zh-CN" sz="172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潮新闻：大厂要复合型人才——不限文理，看重实践能力</a:t>
            </a:r>
          </a:p>
          <a:p>
            <a:pPr>
              <a:lnSpc>
                <a:spcPts val="3000"/>
              </a:lnSpc>
            </a:pPr>
            <a:r>
              <a:rPr lang="zh-CN" sz="172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关键：不是“只会背书的文科生”，而是人文素养 × AI 技术</a:t>
            </a:r>
          </a:p>
        </p:txBody>
      </p:sp>
      <p:sp>
        <p:nvSpPr>
          <p:cNvPr id="19" name="Rectangle"/>
          <p:cNvSpPr/>
          <p:nvPr/>
        </p:nvSpPr>
        <p:spPr>
          <a:xfrm>
            <a:off x="6529388" y="3433763"/>
            <a:ext cx="5219700" cy="4086225"/>
          </a:xfrm>
          <a:prstGeom prst="roundRect">
            <a:avLst>
              <a:gd name="adj" fmla="val 1748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20" name="Rectangle"/>
          <p:cNvSpPr/>
          <p:nvPr/>
        </p:nvSpPr>
        <p:spPr>
          <a:xfrm>
            <a:off x="12096750" y="3429000"/>
            <a:ext cx="5229225" cy="4095750"/>
          </a:xfrm>
          <a:prstGeom prst="roundRect">
            <a:avLst>
              <a:gd name="adj" fmla="val 1860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1" name="TextBox"/>
          <p:cNvSpPr txBox="1"/>
          <p:nvPr/>
        </p:nvSpPr>
        <p:spPr>
          <a:xfrm>
            <a:off x="12401550" y="3733800"/>
            <a:ext cx="457200" cy="3238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2550"/>
              </a:lnSpc>
            </a:pPr>
            <a:r>
              <a:rPr lang="zh-CN" sz="180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结论</a:t>
            </a:r>
          </a:p>
        </p:txBody>
      </p:sp>
      <p:sp>
        <p:nvSpPr>
          <p:cNvPr id="22" name="TextBox"/>
          <p:cNvSpPr txBox="1"/>
          <p:nvPr/>
        </p:nvSpPr>
        <p:spPr>
          <a:xfrm>
            <a:off x="12401550" y="4171950"/>
            <a:ext cx="1143000" cy="4000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150"/>
              </a:lnSpc>
            </a:pPr>
            <a:r>
              <a:rPr lang="zh-CN" sz="225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通才吃香</a:t>
            </a:r>
          </a:p>
        </p:txBody>
      </p:sp>
      <p:sp>
        <p:nvSpPr>
          <p:cNvPr id="23" name="TextBox"/>
          <p:cNvSpPr txBox="1"/>
          <p:nvPr/>
        </p:nvSpPr>
        <p:spPr>
          <a:xfrm>
            <a:off x="12401550" y="4686300"/>
            <a:ext cx="4619625" cy="22860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3000"/>
              </a:lnSpc>
            </a:pPr>
            <a:r>
              <a:rPr lang="zh-CN" sz="172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通才吃香：既懂技术逻辑，又有价值判断与共情</a:t>
            </a:r>
          </a:p>
          <a:p>
            <a:pPr>
              <a:lnSpc>
                <a:spcPts val="3000"/>
              </a:lnSpc>
            </a:pPr>
            <a:r>
              <a:rPr lang="zh-CN" sz="172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角色转变：从执行者到决策者——AI 给答案，人定对错</a:t>
            </a:r>
          </a:p>
          <a:p>
            <a:pPr>
              <a:lnSpc>
                <a:spcPts val="3000"/>
              </a:lnSpc>
            </a:pPr>
            <a:r>
              <a:rPr lang="zh-CN" sz="1725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落地：编程思维 + 人文素养，就是驾驭 AI 的能力</a:t>
            </a:r>
          </a:p>
        </p:txBody>
      </p:sp>
      <p:sp>
        <p:nvSpPr>
          <p:cNvPr id="24" name="Rectangle"/>
          <p:cNvSpPr/>
          <p:nvPr/>
        </p:nvSpPr>
        <p:spPr>
          <a:xfrm>
            <a:off x="12101513" y="3433763"/>
            <a:ext cx="5219700" cy="4086225"/>
          </a:xfrm>
          <a:prstGeom prst="roundRect">
            <a:avLst>
              <a:gd name="adj" fmla="val 1748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25" name="Rectangle"/>
          <p:cNvSpPr/>
          <p:nvPr/>
        </p:nvSpPr>
        <p:spPr>
          <a:xfrm>
            <a:off x="952500" y="8001000"/>
            <a:ext cx="16383000" cy="914400"/>
          </a:xfrm>
          <a:prstGeom prst="roundRect">
            <a:avLst>
              <a:gd name="adj" fmla="val 8333"/>
            </a:avLst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6" name="TextBox"/>
          <p:cNvSpPr txBox="1"/>
          <p:nvPr/>
        </p:nvSpPr>
        <p:spPr>
          <a:xfrm>
            <a:off x="1219200" y="8267700"/>
            <a:ext cx="8748026" cy="3810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000"/>
              </a:lnSpc>
            </a:pPr>
            <a:r>
              <a:rPr lang="zh-CN" sz="21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与其焦虑“是否被取代”，不如学会驾驭 AI——编程思维与人文素养的结合</a:t>
            </a:r>
          </a:p>
        </p:txBody>
      </p:sp>
      <p:sp>
        <p:nvSpPr>
          <p:cNvPr id="27" name="Rectangle"/>
          <p:cNvSpPr/>
          <p:nvPr/>
        </p:nvSpPr>
        <p:spPr>
          <a:xfrm>
            <a:off x="957263" y="8005763"/>
            <a:ext cx="16373475" cy="904875"/>
          </a:xfrm>
          <a:prstGeom prst="roundRect">
            <a:avLst>
              <a:gd name="adj" fmla="val 7894"/>
            </a:avLst>
          </a:prstGeom>
          <a:noFill/>
          <a:ln w="9525">
            <a:solidFill>
              <a:srgbClr val="6B9CC9">
                <a:alpha val="5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28" name="Rectangle"/>
          <p:cNvSpPr/>
          <p:nvPr/>
        </p:nvSpPr>
        <p:spPr>
          <a:xfrm>
            <a:off x="952500" y="9391650"/>
            <a:ext cx="16383000" cy="9525"/>
          </a:xfrm>
          <a:prstGeom prst="rect">
            <a:avLst/>
          </a:prstGeom>
          <a:solidFill>
            <a:srgbClr val="121212">
              <a:alpha val="10000"/>
            </a:srgb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9" name="TextBox"/>
          <p:cNvSpPr txBox="1"/>
          <p:nvPr/>
        </p:nvSpPr>
        <p:spPr>
          <a:xfrm>
            <a:off x="952500" y="9534525"/>
            <a:ext cx="4018331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《Python 语言程序设计基础》学习笔记</a:t>
            </a:r>
          </a:p>
        </p:txBody>
      </p:sp>
      <p:sp>
        <p:nvSpPr>
          <p:cNvPr id="30" name="TextBox"/>
          <p:cNvSpPr txBox="1"/>
          <p:nvPr/>
        </p:nvSpPr>
        <p:spPr>
          <a:xfrm>
            <a:off x="17081753" y="9534525"/>
            <a:ext cx="253746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24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4" name="Rectangle"/>
          <p:cNvSpPr/>
          <p:nvPr/>
        </p:nvSpPr>
        <p:spPr>
          <a:xfrm>
            <a:off x="-3810000" y="-6191250"/>
            <a:ext cx="15240000" cy="1524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6B9CC9">
                  <a:alpha val="55000"/>
                </a:srgbClr>
              </a:gs>
              <a:gs pos="100000">
                <a:srgbClr val="6B9CC9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5" name="Rectangle"/>
          <p:cNvSpPr/>
          <p:nvPr/>
        </p:nvSpPr>
        <p:spPr>
          <a:xfrm>
            <a:off x="8572500" y="4000500"/>
            <a:ext cx="14287500" cy="142875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5C27A">
                  <a:alpha val="50000"/>
                </a:srgbClr>
              </a:gs>
              <a:gs pos="100000">
                <a:srgbClr val="F5C27A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Rectangle"/>
          <p:cNvSpPr/>
          <p:nvPr/>
        </p:nvSpPr>
        <p:spPr>
          <a:xfrm>
            <a:off x="609600" y="55245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121212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Box"/>
          <p:cNvSpPr txBox="1"/>
          <p:nvPr/>
        </p:nvSpPr>
        <p:spPr>
          <a:xfrm>
            <a:off x="876300" y="457200"/>
            <a:ext cx="2251472" cy="342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75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PYTHON · 学习笔记</a:t>
            </a:r>
          </a:p>
        </p:txBody>
      </p:sp>
      <p:sp>
        <p:nvSpPr>
          <p:cNvPr id="8" name="Rectangle"/>
          <p:cNvSpPr/>
          <p:nvPr/>
        </p:nvSpPr>
        <p:spPr>
          <a:xfrm>
            <a:off x="952500" y="3143250"/>
            <a:ext cx="57150" cy="609600"/>
          </a:xfrm>
          <a:prstGeom prst="roundRect">
            <a:avLst>
              <a:gd name="adj" fmla="val 50000"/>
            </a:avLst>
          </a:prstGeom>
          <a:solidFill>
            <a:srgbClr val="1A56DB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Box"/>
          <p:cNvSpPr txBox="1"/>
          <p:nvPr/>
        </p:nvSpPr>
        <p:spPr>
          <a:xfrm>
            <a:off x="1333500" y="3238500"/>
            <a:ext cx="375666" cy="46672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25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03</a:t>
            </a:r>
          </a:p>
        </p:txBody>
      </p:sp>
      <p:sp>
        <p:nvSpPr>
          <p:cNvPr id="10" name="TextBox"/>
          <p:cNvSpPr txBox="1"/>
          <p:nvPr/>
        </p:nvSpPr>
        <p:spPr>
          <a:xfrm>
            <a:off x="952500" y="4191000"/>
            <a:ext cx="1828800" cy="1104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8700"/>
              </a:lnSpc>
            </a:pPr>
            <a:r>
              <a:rPr lang="zh-CN" sz="720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后记</a:t>
            </a:r>
          </a:p>
        </p:txBody>
      </p:sp>
      <p:sp>
        <p:nvSpPr>
          <p:cNvPr id="11" name="TextBox"/>
          <p:cNvSpPr txBox="1"/>
          <p:nvPr/>
        </p:nvSpPr>
        <p:spPr>
          <a:xfrm>
            <a:off x="952500" y="5810250"/>
            <a:ext cx="3714750" cy="4381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450"/>
              </a:lnSpc>
            </a:pPr>
            <a:r>
              <a:rPr lang="zh-CN" sz="225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学生才疏学浅，望您指导反馈</a:t>
            </a:r>
          </a:p>
        </p:txBody>
      </p:sp>
      <p:sp>
        <p:nvSpPr>
          <p:cNvPr id="12" name="Rectangle"/>
          <p:cNvSpPr/>
          <p:nvPr/>
        </p:nvSpPr>
        <p:spPr>
          <a:xfrm>
            <a:off x="11911013" y="2862263"/>
            <a:ext cx="4943475" cy="4943475"/>
          </a:xfrm>
          <a:prstGeom prst="roundRect">
            <a:avLst>
              <a:gd name="adj" fmla="val 50000"/>
            </a:avLst>
          </a:prstGeom>
          <a:noFill/>
          <a:ln w="9525">
            <a:solidFill>
              <a:srgbClr val="6B9CC9">
                <a:alpha val="60000"/>
              </a:srgbClr>
            </a:solidFill>
            <a:miter lim="400000"/>
          </a:ln>
        </p:spPr>
        <p:txBody>
          <a:bodyPr/>
          <a:lstStyle/>
          <a:p>
            <a:endParaRPr lang="en-US"/>
          </a:p>
        </p:txBody>
      </p:sp>
      <p:sp>
        <p:nvSpPr>
          <p:cNvPr id="13" name="Rectangle"/>
          <p:cNvSpPr/>
          <p:nvPr/>
        </p:nvSpPr>
        <p:spPr>
          <a:xfrm>
            <a:off x="952500" y="9391650"/>
            <a:ext cx="16383000" cy="9525"/>
          </a:xfrm>
          <a:prstGeom prst="rect">
            <a:avLst/>
          </a:prstGeom>
          <a:solidFill>
            <a:srgbClr val="121212">
              <a:alpha val="10000"/>
            </a:srgb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Box"/>
          <p:cNvSpPr txBox="1"/>
          <p:nvPr/>
        </p:nvSpPr>
        <p:spPr>
          <a:xfrm>
            <a:off x="952500" y="9534525"/>
            <a:ext cx="4018331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《Python 语言程序设计基础》学习笔记</a:t>
            </a:r>
          </a:p>
        </p:txBody>
      </p:sp>
      <p:sp>
        <p:nvSpPr>
          <p:cNvPr id="15" name="TextBox"/>
          <p:cNvSpPr txBox="1"/>
          <p:nvPr/>
        </p:nvSpPr>
        <p:spPr>
          <a:xfrm>
            <a:off x="17081753" y="9534525"/>
            <a:ext cx="253746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25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4" name="Rectangle"/>
          <p:cNvSpPr/>
          <p:nvPr/>
        </p:nvSpPr>
        <p:spPr>
          <a:xfrm>
            <a:off x="-3810000" y="-6191250"/>
            <a:ext cx="15240000" cy="1524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6B9CC9">
                  <a:alpha val="55000"/>
                </a:srgbClr>
              </a:gs>
              <a:gs pos="100000">
                <a:srgbClr val="6B9CC9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5" name="Rectangle"/>
          <p:cNvSpPr/>
          <p:nvPr/>
        </p:nvSpPr>
        <p:spPr>
          <a:xfrm>
            <a:off x="8572500" y="4000500"/>
            <a:ext cx="14287500" cy="142875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5C27A">
                  <a:alpha val="50000"/>
                </a:srgbClr>
              </a:gs>
              <a:gs pos="100000">
                <a:srgbClr val="F5C27A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Rectangle"/>
          <p:cNvSpPr/>
          <p:nvPr/>
        </p:nvSpPr>
        <p:spPr>
          <a:xfrm>
            <a:off x="609600" y="55245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121212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Box"/>
          <p:cNvSpPr txBox="1"/>
          <p:nvPr/>
        </p:nvSpPr>
        <p:spPr>
          <a:xfrm>
            <a:off x="876300" y="457200"/>
            <a:ext cx="2251472" cy="342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75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PYTHON · 学习笔记</a:t>
            </a:r>
          </a:p>
        </p:txBody>
      </p:sp>
      <p:sp>
        <p:nvSpPr>
          <p:cNvPr id="8" name="TextBox"/>
          <p:cNvSpPr txBox="1"/>
          <p:nvPr/>
        </p:nvSpPr>
        <p:spPr>
          <a:xfrm>
            <a:off x="952500" y="1333500"/>
            <a:ext cx="495300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后记</a:t>
            </a:r>
          </a:p>
        </p:txBody>
      </p:sp>
      <p:sp>
        <p:nvSpPr>
          <p:cNvPr id="9" name="TextBox"/>
          <p:cNvSpPr txBox="1"/>
          <p:nvPr/>
        </p:nvSpPr>
        <p:spPr>
          <a:xfrm>
            <a:off x="952500" y="1714500"/>
            <a:ext cx="2133600" cy="6667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5250"/>
              </a:lnSpc>
            </a:pPr>
            <a:r>
              <a:rPr lang="zh-CN" sz="420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写在最后</a:t>
            </a:r>
          </a:p>
        </p:txBody>
      </p:sp>
      <p:sp>
        <p:nvSpPr>
          <p:cNvPr id="10" name="TextBox"/>
          <p:cNvSpPr txBox="1"/>
          <p:nvPr/>
        </p:nvSpPr>
        <p:spPr>
          <a:xfrm>
            <a:off x="952500" y="3143250"/>
            <a:ext cx="1238250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几句心里话</a:t>
            </a:r>
          </a:p>
        </p:txBody>
      </p:sp>
      <p:sp>
        <p:nvSpPr>
          <p:cNvPr id="11" name="TextBox"/>
          <p:cNvSpPr txBox="1"/>
          <p:nvPr/>
        </p:nvSpPr>
        <p:spPr>
          <a:xfrm>
            <a:off x="952500" y="3676650"/>
            <a:ext cx="8191500" cy="20574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/>
          <a:lstStyle/>
          <a:p>
            <a:pPr>
              <a:lnSpc>
                <a:spcPts val="4050"/>
              </a:lnSpc>
            </a:pPr>
            <a:r>
              <a:rPr lang="zh-CN" sz="21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汇报人：蓝鹏海</a:t>
            </a:r>
          </a:p>
          <a:p>
            <a:pPr>
              <a:lnSpc>
                <a:spcPts val="4050"/>
              </a:lnSpc>
            </a:pPr>
            <a:r>
              <a:rPr lang="zh-CN" sz="21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这份汇报：九章笔记 + 16 个案例 + 一点 AI 时代的思考</a:t>
            </a:r>
          </a:p>
          <a:p>
            <a:pPr>
              <a:lnSpc>
                <a:spcPts val="4050"/>
              </a:lnSpc>
            </a:pPr>
            <a:r>
              <a:rPr lang="zh-CN" sz="21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一点心声：学生才疏学浅，望您指导反馈</a:t>
            </a:r>
          </a:p>
          <a:p>
            <a:pPr>
              <a:lnSpc>
                <a:spcPts val="4050"/>
              </a:lnSpc>
            </a:pPr>
            <a:r>
              <a:rPr lang="zh-CN" sz="21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· 下一步：课程结束了，代码才刚开头</a:t>
            </a:r>
          </a:p>
        </p:txBody>
      </p:sp>
      <p:sp>
        <p:nvSpPr>
          <p:cNvPr id="12" name="Rectangle"/>
          <p:cNvSpPr/>
          <p:nvPr/>
        </p:nvSpPr>
        <p:spPr>
          <a:xfrm>
            <a:off x="9620250" y="3143250"/>
            <a:ext cx="7715250" cy="3152775"/>
          </a:xfrm>
          <a:prstGeom prst="roundRect">
            <a:avLst>
              <a:gd name="adj" fmla="val 7250"/>
            </a:avLst>
          </a:prstGeom>
          <a:solidFill>
            <a:srgbClr val="11111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Box"/>
          <p:cNvSpPr txBox="1"/>
          <p:nvPr/>
        </p:nvSpPr>
        <p:spPr>
          <a:xfrm>
            <a:off x="10039350" y="3562350"/>
            <a:ext cx="1447800" cy="4953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900"/>
              </a:lnSpc>
            </a:pPr>
            <a:r>
              <a:rPr lang="zh-CN" sz="2850">
                <a:solidFill>
                  <a:srgbClr val="FFFFFF"/>
                </a:solidFill>
                <a:latin typeface="Noto Sans SC"/>
                <a:ea typeface="Noto Sans SC"/>
                <a:cs typeface="Noto Sans SC"/>
              </a:rPr>
              <a:t>欢迎交流</a:t>
            </a:r>
          </a:p>
        </p:txBody>
      </p:sp>
      <p:sp>
        <p:nvSpPr>
          <p:cNvPr id="14" name="TextBox"/>
          <p:cNvSpPr txBox="1"/>
          <p:nvPr/>
        </p:nvSpPr>
        <p:spPr>
          <a:xfrm>
            <a:off x="10039350" y="4286250"/>
            <a:ext cx="2142668" cy="4000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150"/>
              </a:lnSpc>
            </a:pPr>
            <a:r>
              <a:rPr lang="zh-CN" sz="2100">
                <a:solidFill>
                  <a:srgbClr val="E5E5E5"/>
                </a:solidFill>
                <a:latin typeface="Noto Sans SC"/>
                <a:ea typeface="Noto Sans SC"/>
                <a:cs typeface="Noto Sans SC"/>
              </a:rPr>
              <a:t>QQ：2272523227</a:t>
            </a:r>
          </a:p>
        </p:txBody>
      </p:sp>
      <p:sp>
        <p:nvSpPr>
          <p:cNvPr id="15" name="TextBox"/>
          <p:cNvSpPr txBox="1"/>
          <p:nvPr/>
        </p:nvSpPr>
        <p:spPr>
          <a:xfrm>
            <a:off x="10039350" y="4914900"/>
            <a:ext cx="3103588" cy="4000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3150"/>
              </a:lnSpc>
            </a:pPr>
            <a:r>
              <a:rPr lang="zh-CN" sz="2100">
                <a:solidFill>
                  <a:srgbClr val="E5E5E5"/>
                </a:solidFill>
                <a:latin typeface="Noto Sans SC"/>
                <a:ea typeface="Noto Sans SC"/>
                <a:cs typeface="Noto Sans SC"/>
              </a:rPr>
              <a:t>邮箱：lanhai@ciallo.club</a:t>
            </a:r>
          </a:p>
        </p:txBody>
      </p:sp>
      <p:sp>
        <p:nvSpPr>
          <p:cNvPr id="16" name="TextBox"/>
          <p:cNvSpPr txBox="1"/>
          <p:nvPr/>
        </p:nvSpPr>
        <p:spPr>
          <a:xfrm>
            <a:off x="10039350" y="5543550"/>
            <a:ext cx="3228747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00">
                <a:solidFill>
                  <a:srgbClr val="6B9BCA"/>
                </a:solidFill>
                <a:latin typeface="Noto Sans SC"/>
                <a:ea typeface="Noto Sans SC"/>
                <a:cs typeface="Noto Sans SC"/>
              </a:rPr>
              <a:t>—— 学生 蓝鹏海，期待您的反馈</a:t>
            </a:r>
          </a:p>
        </p:txBody>
      </p:sp>
      <p:sp>
        <p:nvSpPr>
          <p:cNvPr id="17" name="Rectangle"/>
          <p:cNvSpPr/>
          <p:nvPr/>
        </p:nvSpPr>
        <p:spPr>
          <a:xfrm>
            <a:off x="952500" y="9391650"/>
            <a:ext cx="16383000" cy="9525"/>
          </a:xfrm>
          <a:prstGeom prst="rect">
            <a:avLst/>
          </a:prstGeom>
          <a:solidFill>
            <a:srgbClr val="121212">
              <a:alpha val="10000"/>
            </a:srgb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8" name="TextBox"/>
          <p:cNvSpPr txBox="1"/>
          <p:nvPr/>
        </p:nvSpPr>
        <p:spPr>
          <a:xfrm>
            <a:off x="952500" y="9534525"/>
            <a:ext cx="4018331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《Python 语言程序设计基础》学习笔记</a:t>
            </a:r>
          </a:p>
        </p:txBody>
      </p:sp>
      <p:sp>
        <p:nvSpPr>
          <p:cNvPr id="19" name="TextBox"/>
          <p:cNvSpPr txBox="1"/>
          <p:nvPr/>
        </p:nvSpPr>
        <p:spPr>
          <a:xfrm>
            <a:off x="17081753" y="9534525"/>
            <a:ext cx="253746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26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" name="Rectangle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4" name="Rectangle"/>
          <p:cNvSpPr/>
          <p:nvPr/>
        </p:nvSpPr>
        <p:spPr>
          <a:xfrm>
            <a:off x="-3810000" y="-6191250"/>
            <a:ext cx="15240000" cy="1524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6B9CC9">
                  <a:alpha val="55000"/>
                </a:srgbClr>
              </a:gs>
              <a:gs pos="100000">
                <a:srgbClr val="6B9CC9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5" name="Rectangle"/>
          <p:cNvSpPr/>
          <p:nvPr/>
        </p:nvSpPr>
        <p:spPr>
          <a:xfrm>
            <a:off x="8572500" y="4000500"/>
            <a:ext cx="14287500" cy="142875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5C27A">
                  <a:alpha val="50000"/>
                </a:srgbClr>
              </a:gs>
              <a:gs pos="100000">
                <a:srgbClr val="F5C27A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Rectangle"/>
          <p:cNvSpPr/>
          <p:nvPr/>
        </p:nvSpPr>
        <p:spPr>
          <a:xfrm>
            <a:off x="609600" y="55245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121212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Box"/>
          <p:cNvSpPr txBox="1"/>
          <p:nvPr/>
        </p:nvSpPr>
        <p:spPr>
          <a:xfrm>
            <a:off x="876300" y="457200"/>
            <a:ext cx="2251472" cy="342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75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PYTHON · 学习笔记</a:t>
            </a:r>
          </a:p>
        </p:txBody>
      </p:sp>
      <p:sp>
        <p:nvSpPr>
          <p:cNvPr id="8" name="TextBox"/>
          <p:cNvSpPr txBox="1"/>
          <p:nvPr/>
        </p:nvSpPr>
        <p:spPr>
          <a:xfrm>
            <a:off x="8323783" y="3619500"/>
            <a:ext cx="1640434" cy="361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950">
                <a:solidFill>
                  <a:srgbClr val="1A56DB"/>
                </a:solidFill>
                <a:latin typeface="Noto Sans SC Bold"/>
                <a:ea typeface="Noto Sans SC Bold"/>
                <a:cs typeface="Noto Sans SC Bold"/>
              </a:rPr>
              <a:t>KEEP CODING</a:t>
            </a:r>
          </a:p>
        </p:txBody>
      </p:sp>
      <p:sp>
        <p:nvSpPr>
          <p:cNvPr id="9" name="TextBox"/>
          <p:cNvSpPr txBox="1"/>
          <p:nvPr/>
        </p:nvSpPr>
        <p:spPr>
          <a:xfrm>
            <a:off x="7162800" y="4095750"/>
            <a:ext cx="3962400" cy="11811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pPr>
              <a:lnSpc>
                <a:spcPts val="9300"/>
              </a:lnSpc>
            </a:pPr>
            <a:r>
              <a:rPr lang="zh-CN" sz="7800">
                <a:solidFill>
                  <a:srgbClr val="111111"/>
                </a:solidFill>
                <a:latin typeface="Noto Sans SC"/>
                <a:ea typeface="Noto Sans SC"/>
                <a:cs typeface="Noto Sans SC"/>
              </a:rPr>
              <a:t>谢谢观看</a:t>
            </a:r>
          </a:p>
        </p:txBody>
      </p:sp>
      <p:sp>
        <p:nvSpPr>
          <p:cNvPr id="10" name="Rectangle"/>
          <p:cNvSpPr/>
          <p:nvPr/>
        </p:nvSpPr>
        <p:spPr>
          <a:xfrm>
            <a:off x="8191500" y="5715000"/>
            <a:ext cx="1905000" cy="38100"/>
          </a:xfrm>
          <a:prstGeom prst="roundRect">
            <a:avLst>
              <a:gd name="adj" fmla="val 50000"/>
            </a:avLst>
          </a:prstGeom>
          <a:solidFill>
            <a:srgbClr val="1A56DB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Box"/>
          <p:cNvSpPr txBox="1"/>
          <p:nvPr/>
        </p:nvSpPr>
        <p:spPr>
          <a:xfrm>
            <a:off x="8229600" y="6286500"/>
            <a:ext cx="1828800" cy="4381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2400">
                <a:solidFill>
                  <a:srgbClr val="444444"/>
                </a:solidFill>
                <a:latin typeface="Noto Sans SC"/>
                <a:ea typeface="Noto Sans SC"/>
                <a:cs typeface="Noto Sans SC"/>
              </a:rPr>
              <a:t>欢迎交流指正</a:t>
            </a:r>
          </a:p>
        </p:txBody>
      </p:sp>
      <p:sp>
        <p:nvSpPr>
          <p:cNvPr id="12" name="TextBox"/>
          <p:cNvSpPr txBox="1"/>
          <p:nvPr/>
        </p:nvSpPr>
        <p:spPr>
          <a:xfrm>
            <a:off x="6395799" y="6953250"/>
            <a:ext cx="5496402" cy="3429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75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《Python 语言程序设计基础》学习笔记  ｜  2026.09</a:t>
            </a:r>
          </a:p>
        </p:txBody>
      </p:sp>
      <p:sp>
        <p:nvSpPr>
          <p:cNvPr id="13" name="Rectangle"/>
          <p:cNvSpPr/>
          <p:nvPr/>
        </p:nvSpPr>
        <p:spPr>
          <a:xfrm>
            <a:off x="952500" y="9391650"/>
            <a:ext cx="16383000" cy="9525"/>
          </a:xfrm>
          <a:prstGeom prst="rect">
            <a:avLst/>
          </a:prstGeom>
          <a:solidFill>
            <a:srgbClr val="121212">
              <a:alpha val="10000"/>
            </a:srgb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Box"/>
          <p:cNvSpPr txBox="1"/>
          <p:nvPr/>
        </p:nvSpPr>
        <p:spPr>
          <a:xfrm>
            <a:off x="952500" y="9534525"/>
            <a:ext cx="4018331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zh-CN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《Python 语言程序设计基础》学习笔记</a:t>
            </a:r>
          </a:p>
        </p:txBody>
      </p:sp>
      <p:sp>
        <p:nvSpPr>
          <p:cNvPr id="27" name="TextBox"/>
          <p:cNvSpPr txBox="1"/>
          <p:nvPr/>
        </p:nvSpPr>
        <p:spPr>
          <a:xfrm>
            <a:off x="17080992" y="9537192"/>
            <a:ext cx="253746" cy="3333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/>
          <a:lstStyle/>
          <a:p>
            <a:r>
              <a:rPr lang="en-US" sz="1800">
                <a:solidFill>
                  <a:srgbClr val="666666"/>
                </a:solidFill>
                <a:latin typeface="Noto Sans SC"/>
                <a:ea typeface="Noto Sans SC"/>
                <a:cs typeface="Noto Sans SC"/>
              </a:rPr>
              <a:t>27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AGX">
  <a:themeElements>
    <a:clrScheme name="PAGX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GX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PAGX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8330</Words>
  <Application>Microsoft Office PowerPoint</Application>
  <PresentationFormat>自定义</PresentationFormat>
  <Paragraphs>533</Paragraphs>
  <Slides>27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2" baseType="lpstr">
      <vt:lpstr>JetBrains Mono</vt:lpstr>
      <vt:lpstr>Noto Sans SC</vt:lpstr>
      <vt:lpstr>Noto Sans SC Bold</vt:lpstr>
      <vt:lpstr>Arial</vt:lpstr>
      <vt:lpstr>PAGX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海 花</cp:lastModifiedBy>
  <cp:revision>2</cp:revision>
  <dcterms:modified xsi:type="dcterms:W3CDTF">2026-09-11T06:35:36Z</dcterms:modified>
</cp:coreProperties>
</file>